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6" r:id="rId2"/>
    <p:sldId id="302" r:id="rId3"/>
    <p:sldId id="300" r:id="rId4"/>
    <p:sldId id="301" r:id="rId5"/>
    <p:sldId id="303" r:id="rId6"/>
    <p:sldId id="299" r:id="rId7"/>
    <p:sldId id="304" r:id="rId8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52A"/>
    <a:srgbClr val="FF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85"/>
    <p:restoredTop sz="96327"/>
  </p:normalViewPr>
  <p:slideViewPr>
    <p:cSldViewPr snapToGrid="0" snapToObjects="1">
      <p:cViewPr varScale="1">
        <p:scale>
          <a:sx n="207" d="100"/>
          <a:sy n="207" d="100"/>
        </p:scale>
        <p:origin x="2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3" d="100"/>
          <a:sy n="133" d="100"/>
        </p:scale>
        <p:origin x="334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D55DB-2215-1E4A-893A-2A5EF07198DE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DA516-278A-124E-B408-655204A038FE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314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DA516-278A-124E-B408-655204A038FE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02154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DA516-278A-124E-B408-655204A038FE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40010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340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C922-3E6A-D2F3-69EC-625E770B2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04262"/>
          </a:xfrm>
          <a:solidFill>
            <a:srgbClr val="E6752A"/>
          </a:solidFill>
        </p:spPr>
        <p:txBody>
          <a:bodyPr tIns="648000" anchor="t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B2579-71CE-3089-A519-BF31624BB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518149"/>
            <a:ext cx="9144000" cy="6706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17F09-84F5-0456-AB02-3E1E7497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80EF2-F501-55EF-9ECD-ECD36B3B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F44C6-2792-F9B2-39E8-565710C59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4116CCD-57FF-FCDC-E2E9-5ECAB11E7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3545" y="2963509"/>
            <a:ext cx="1584910" cy="1593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9819C-A9CA-461B-94D1-5015AD2F1C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1440872" y="5518148"/>
            <a:ext cx="9143999" cy="8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36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88E2-F560-0774-1B59-6976408E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425F3-8749-D63C-EA30-3695C444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5562-4464-9A6C-AD75-584BA5CF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809" y="6478242"/>
            <a:ext cx="2743200" cy="365125"/>
          </a:xfrm>
        </p:spPr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24E2B-EAAB-CDBA-6114-1BE9A3D35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8242"/>
            <a:ext cx="4114800" cy="365125"/>
          </a:xfr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2E268-877C-F71C-EE3F-D45C14E5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8242"/>
            <a:ext cx="2743200" cy="365125"/>
          </a:xfrm>
        </p:spPr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067020-FC22-3711-C1E5-5F9A7574A3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22" y="68262"/>
            <a:ext cx="1121757" cy="112772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0C03383-49F4-3801-2CEE-492866B102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3921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8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2CEF4-44D1-1687-FDAD-42905C56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2852737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BBFF8-4F6F-37DD-DF2B-5E2FF435B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A6CCC-612C-ADA3-23EA-5352762F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EE214-94AA-04FA-DE7B-EBC0E6CA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51A80-D3B6-D9B2-2A1F-4B3F4113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936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BAB9-66B9-736E-C778-D4D2990E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BFAF-012B-5F1B-CC76-9289A1542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0448A-7477-881E-1570-7F7611F02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0B7EA-5BEE-4F1B-6C31-F6D2E145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E2204-9513-3E7A-5D74-E181B1DF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75F5-CACF-750B-E0E4-CF8CE5E5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9847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F1DF-FA81-C3E0-D5AB-17FE453B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9331A-B851-2280-02C4-722E6BCA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2BA15-CAB0-2754-6B1C-53F4517C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F0275-7D8D-DDF0-926B-56709FDA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3107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BDB32-2B3B-E765-D5D8-964B47134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714F1-B9BD-EA2B-BCD1-E62423E9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EDF75-D8C3-70EF-B298-CEB5F198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6046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3CD6-CE04-FECD-BB6A-B69A903C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8058-FE60-526E-78AB-A394CAED7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EBD68-BA38-B844-86EC-1F6EEAD76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454A0-22E1-1A69-F833-61EB34D9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CE85D-E388-C171-D95B-C1BB7B1EF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32AE5-6040-8A66-C217-1D66E3E1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767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DCF6-F813-40EA-8356-88F479E9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A0B6B-DE92-08FC-ADB2-2F823327D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57FAC-C86F-27FB-6828-9776DD4FE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DF041-96E2-D4BE-22B0-F27B4DBC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2D5AB-0F52-5438-68CB-C1FDC71D1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454BE-AF3A-01E3-9948-2BF3B049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1788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2BD7-60F1-34B7-0A5D-3F967B93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5F351-876C-ABB9-C27E-1817FC1D8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4CD5A-B4E7-5AEF-1E51-53D2B772B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C9345-9A2F-4CC3-D936-96A44173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E064-5CA9-72A9-4FFD-B44765DC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45145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BCB356-09D1-E6C9-94B0-09CDF53D6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680EF-A4AB-01A8-E717-0AAA9F519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EDF9C-D9EE-D115-F29B-94994ECC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07/10/2024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63922-3C54-434D-D3E2-D5FDC823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FA73E-BB34-13C8-3DD7-2B4EDA3E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6551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8A9B6-265B-7C1D-3E02-C47B7591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3205-C0C8-0E9C-2FAB-5B881F14B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41649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291597-008F-CB95-DDD0-7A585FD0C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9FC9B-617F-776A-77FB-865E3F0B9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2D5A8-2750-F936-87A7-3B13E7170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4B15492D-6F0F-2E4F-9FB6-8AD2245E2E8C}" type="datetimeFigureOut">
              <a:rPr lang="en-NL" smtClean="0"/>
              <a:pPr/>
              <a:t>07/10/2024</a:t>
            </a:fld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9C832-3F21-B869-4FA5-75D012069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082AB-1645-41DE-1E06-01095174A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20E6F5C7-7C8E-0E44-9CD4-AB5F4F0C60D2}" type="slidenum">
              <a:rPr lang="en-NL" smtClean="0"/>
              <a:pPr/>
              <a:t>‹#›</a:t>
            </a:fld>
            <a:endParaRPr lang="en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CD47CC-FA8A-B6B0-3D74-CB5421533AA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8776" y="44346"/>
            <a:ext cx="1121757" cy="112772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7DBF4FD-264D-64DC-37F7-188710CFBA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NL" sz="4400" b="1" i="0" kern="1200" dirty="0">
          <a:ln>
            <a:solidFill>
              <a:schemeClr val="bg1"/>
            </a:solidFill>
          </a:ln>
          <a:solidFill>
            <a:schemeClr val="bg1"/>
          </a:solidFill>
          <a:latin typeface="Gilmer 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Gilmer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ilmer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ilmer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mer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mer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voelter.de/data/pub/APlatformForSystemsAndBusinessModeling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ionWeb-io" TargetMode="External"/><Relationship Id="rId2" Type="http://schemas.openxmlformats.org/officeDocument/2006/relationships/hyperlink" Target="mailto:info@lionweb.io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join.slack.com/t/lionweb/shared_invite/zt-2k1k5bsv7-EvC2IABIgSxWrqJNVOZ0H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2824-C0B5-6AD4-C536-8BC5310B16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pPr>
              <a:spcBef>
                <a:spcPts val="10200"/>
              </a:spcBef>
            </a:pPr>
            <a:br>
              <a:rPr lang="en-US" sz="7200" dirty="0">
                <a:solidFill>
                  <a:schemeClr val="lt1"/>
                </a:solidFill>
              </a:rPr>
            </a:br>
            <a:r>
              <a:rPr lang="en-US" sz="7200" dirty="0">
                <a:solidFill>
                  <a:schemeClr val="lt1"/>
                </a:solidFill>
              </a:rPr>
              <a:t>The </a:t>
            </a:r>
            <a:r>
              <a:rPr lang="en-US" sz="7200" dirty="0">
                <a:solidFill>
                  <a:schemeClr val="lt1"/>
                </a:solidFill>
                <a:latin typeface="Gill Sans MT" panose="020B0502020104020203" pitchFamily="34" charset="77"/>
              </a:rPr>
              <a:t>LionWeb</a:t>
            </a:r>
            <a:r>
              <a:rPr lang="en-US" sz="7200" dirty="0">
                <a:solidFill>
                  <a:schemeClr val="lt1"/>
                </a:solidFill>
              </a:rPr>
              <a:t> Initiative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6659" y="5551314"/>
            <a:ext cx="9144000" cy="778419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/>
              <a:t>SEN Symposium, June 2024</a:t>
            </a:r>
          </a:p>
          <a:p>
            <a:r>
              <a:rPr lang="en-US" dirty="0" err="1"/>
              <a:t>Meinte</a:t>
            </a:r>
            <a:r>
              <a:rPr lang="en-US" dirty="0"/>
              <a:t> Boersma &amp; Jos Warmer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27ECDDDD-6B3B-D0FA-820C-5B440B684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6360" y="2393883"/>
            <a:ext cx="2059280" cy="207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217D6-3FFB-C635-2E06-D06CA532B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US"/>
              <a:t>Mission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6AC3D-B678-4ABA-BE97-960F2D254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Facilitate adopting language engineering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 technology/vendor lock-in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Mix and match components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Foster innovation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Integrate with non-language engineering tools</a:t>
            </a: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5B53F-E9D6-7B83-A67F-F3E252B5702D}"/>
              </a:ext>
            </a:extLst>
          </p:cNvPr>
          <p:cNvSpPr txBox="1"/>
          <p:nvPr/>
        </p:nvSpPr>
        <p:spPr>
          <a:xfrm>
            <a:off x="2855844" y="4502427"/>
            <a:ext cx="6480312" cy="1702522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Gilmer Heavy" pitchFamily="2" charset="77"/>
              </a:rPr>
              <a:t>To create an ecosystem of interoperable components for building language-oriented </a:t>
            </a:r>
            <a:r>
              <a:rPr lang="en-GB" sz="2000" b="1" dirty="0" err="1">
                <a:solidFill>
                  <a:schemeClr val="tx1"/>
                </a:solidFill>
                <a:latin typeface="Gilmer Heavy" pitchFamily="2" charset="77"/>
              </a:rPr>
              <a:t>modeling</a:t>
            </a:r>
            <a:r>
              <a:rPr lang="en-GB" sz="2000" b="1" dirty="0">
                <a:solidFill>
                  <a:schemeClr val="tx1"/>
                </a:solidFill>
                <a:latin typeface="Gilmer Heavy" pitchFamily="2" charset="77"/>
              </a:rPr>
              <a:t> tools on the web.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3EB27A0-ADF9-E3B2-7832-63565D0FF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62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8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97DF-AE1A-8D4E-2C31-58406BDB1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US" dirty="0"/>
              <a:t>Why – Rationale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CD3B2-7863-5961-9E14-4A647943C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Most mature Language Workbenches desktop-based</a:t>
            </a:r>
          </a:p>
          <a:p>
            <a:pPr lvl="1"/>
            <a:r>
              <a:rPr lang="en-US" dirty="0"/>
              <a:t>Everything needs to be on the web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Huge re-engineering effort</a:t>
            </a:r>
          </a:p>
          <a:p>
            <a:r>
              <a:rPr lang="en-US" dirty="0"/>
              <a:t>Language Engineering landscape is fragmented</a:t>
            </a:r>
          </a:p>
          <a:p>
            <a:pPr lvl="1"/>
            <a:r>
              <a:rPr lang="en-US" dirty="0"/>
              <a:t>Strong tool lock-in</a:t>
            </a:r>
          </a:p>
          <a:p>
            <a:pPr lvl="1"/>
            <a:r>
              <a:rPr lang="en-US" dirty="0"/>
              <a:t>Many interesting tools/component that you would like to use	… but you cannot</a:t>
            </a:r>
          </a:p>
          <a:p>
            <a:pPr lvl="1"/>
            <a:r>
              <a:rPr lang="en-US" dirty="0"/>
              <a:t>Everybody has to keep re-inventing the wheel</a:t>
            </a:r>
          </a:p>
          <a:p>
            <a:r>
              <a:rPr lang="en-US" dirty="0"/>
              <a:t>Our community is too small to afford this</a:t>
            </a:r>
          </a:p>
          <a:p>
            <a:pPr lvl="1"/>
            <a:r>
              <a:rPr lang="en-US" dirty="0"/>
              <a:t>W</a:t>
            </a:r>
            <a:r>
              <a:rPr lang="en-US" dirty="0">
                <a:sym typeface="Wingdings" panose="05000000000000000000" pitchFamily="2" charset="2"/>
              </a:rPr>
              <a:t>e can only grow if we can benefit from each others work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10A01-5F87-528D-44BA-BDBFEEC34B4E}"/>
              </a:ext>
            </a:extLst>
          </p:cNvPr>
          <p:cNvSpPr txBox="1"/>
          <p:nvPr/>
        </p:nvSpPr>
        <p:spPr>
          <a:xfrm>
            <a:off x="3944551" y="5458201"/>
            <a:ext cx="1885068" cy="10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133" dirty="0">
                <a:latin typeface="Gill Sans MT" panose="020B0502020104020203" pitchFamily="34" charset="77"/>
              </a:rPr>
              <a:t>Interfaces</a:t>
            </a:r>
          </a:p>
          <a:p>
            <a:r>
              <a:rPr lang="en-NL" sz="2133" dirty="0">
                <a:latin typeface="Gill Sans MT" panose="020B0502020104020203" pitchFamily="34" charset="77"/>
              </a:rPr>
              <a:t>Interoperability</a:t>
            </a:r>
          </a:p>
          <a:p>
            <a:r>
              <a:rPr lang="en-NL" sz="2133" dirty="0">
                <a:latin typeface="Gill Sans MT" panose="020B0502020104020203" pitchFamily="34" charset="77"/>
              </a:rPr>
              <a:t>Integration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412992CE-5399-035B-BC4B-E1EDD9FFDC41}"/>
              </a:ext>
            </a:extLst>
          </p:cNvPr>
          <p:cNvSpPr/>
          <p:nvPr/>
        </p:nvSpPr>
        <p:spPr>
          <a:xfrm>
            <a:off x="3772605" y="5565510"/>
            <a:ext cx="207264" cy="899276"/>
          </a:xfrm>
          <a:prstGeom prst="leftBrace">
            <a:avLst>
              <a:gd name="adj1" fmla="val 89469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 sz="2400">
              <a:latin typeface="Gill Sans MT" panose="020B0502020104020203" pitchFamily="34" charset="77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3C9FBE1B-96BF-25EE-9768-2AE3050119BF}"/>
              </a:ext>
            </a:extLst>
          </p:cNvPr>
          <p:cNvSpPr/>
          <p:nvPr/>
        </p:nvSpPr>
        <p:spPr>
          <a:xfrm rot="10800000">
            <a:off x="5674699" y="5562560"/>
            <a:ext cx="207264" cy="899276"/>
          </a:xfrm>
          <a:prstGeom prst="leftBrace">
            <a:avLst>
              <a:gd name="adj1" fmla="val 89469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 sz="2400">
              <a:latin typeface="Gill Sans MT" panose="020B0502020104020203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35EAA-A412-9ED5-59C0-39A1BFB7FD57}"/>
              </a:ext>
            </a:extLst>
          </p:cNvPr>
          <p:cNvSpPr txBox="1"/>
          <p:nvPr/>
        </p:nvSpPr>
        <p:spPr>
          <a:xfrm>
            <a:off x="655511" y="5378319"/>
            <a:ext cx="10862592" cy="1208213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rtlCol="0" anchor="ctr">
            <a:noAutofit/>
          </a:bodyPr>
          <a:lstStyle/>
          <a:p>
            <a:r>
              <a:rPr lang="en-US" sz="2400" b="1" dirty="0">
                <a:latin typeface="Gilmer Medium" pitchFamily="2" charset="77"/>
                <a:sym typeface="Wingdings" panose="05000000000000000000" pitchFamily="2" charset="2"/>
              </a:rPr>
              <a:t>LionWeb: Language                                           on the Web</a:t>
            </a:r>
            <a:endParaRPr lang="en-US" sz="2400" b="1" dirty="0">
              <a:latin typeface="Gilmer Medium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D1BF9E3-C29F-C4F8-0FDD-CC6056BDD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57224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2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4F62-011F-40BE-95E9-A4745E665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US" dirty="0"/>
              <a:t>How – Principles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6BF04-4736-5893-C5D3-FC043D5A7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LionWeb as boring, reliable base</a:t>
            </a:r>
          </a:p>
          <a:p>
            <a:pPr lvl="1"/>
            <a:r>
              <a:rPr lang="en-US" dirty="0"/>
              <a:t>Innovate on top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Rough consensus &amp; Running code</a:t>
            </a:r>
          </a:p>
          <a:p>
            <a:pPr lvl="1"/>
            <a:r>
              <a:rPr lang="en-US" dirty="0"/>
              <a:t>Yoyo approach</a:t>
            </a:r>
          </a:p>
          <a:p>
            <a:r>
              <a:rPr lang="en-US" dirty="0"/>
              <a:t>Everything is a model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Markus </a:t>
            </a:r>
            <a:r>
              <a:rPr lang="en-US" dirty="0" err="1">
                <a:sym typeface="Wingdings" panose="05000000000000000000" pitchFamily="2" charset="2"/>
              </a:rPr>
              <a:t>Voelter’s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  <a:hlinkClick r:id="rId2"/>
              </a:rPr>
              <a:t>Whitepaper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	“A Platform for Systems and Business Modeling”</a:t>
            </a:r>
            <a:endParaRPr lang="en-US" dirty="0"/>
          </a:p>
          <a:p>
            <a:r>
              <a:rPr lang="en-US" dirty="0"/>
              <a:t>Business-friendly Open Source License</a:t>
            </a:r>
          </a:p>
          <a:p>
            <a:pPr lvl="1"/>
            <a:r>
              <a:rPr lang="en-US" dirty="0"/>
              <a:t>Apache 2.0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3A2333-FBD8-EE27-6141-4FD129253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62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3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B2A1554-4002-0454-07E3-79F4E142B27C}"/>
              </a:ext>
            </a:extLst>
          </p:cNvPr>
          <p:cNvSpPr txBox="1"/>
          <p:nvPr/>
        </p:nvSpPr>
        <p:spPr>
          <a:xfrm>
            <a:off x="664704" y="4836060"/>
            <a:ext cx="10862592" cy="1702522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rtlCol="0" anchor="ctr">
            <a:noAutofit/>
          </a:bodyPr>
          <a:lstStyle/>
          <a:p>
            <a:pPr algn="ctr"/>
            <a:endParaRPr lang="en-GB" sz="2000" b="1" dirty="0">
              <a:solidFill>
                <a:schemeClr val="tx1"/>
              </a:solidFill>
              <a:latin typeface="Gilmer Heavy" pitchFamily="2" charset="77"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C66B5683-21D6-8822-67C0-AE808DDE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– Done and Doing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38550-D68D-3314-D49F-7BCDD3135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pPr lvl="0"/>
            <a:r>
              <a:rPr lang="en-US" dirty="0"/>
              <a:t>Interoperability</a:t>
            </a:r>
          </a:p>
          <a:p>
            <a:pPr lvl="1"/>
            <a:r>
              <a:rPr lang="en-US" dirty="0"/>
              <a:t>meta-metamodel</a:t>
            </a:r>
          </a:p>
          <a:p>
            <a:pPr lvl="1"/>
            <a:r>
              <a:rPr lang="en-US" dirty="0"/>
              <a:t>serialization format</a:t>
            </a:r>
          </a:p>
          <a:p>
            <a:r>
              <a:rPr lang="en-US" dirty="0"/>
              <a:t>Protocols</a:t>
            </a:r>
          </a:p>
          <a:p>
            <a:pPr lvl="1"/>
            <a:r>
              <a:rPr lang="en-US" dirty="0"/>
              <a:t>Bulk protocol</a:t>
            </a:r>
          </a:p>
          <a:p>
            <a:pPr lvl="1"/>
            <a:r>
              <a:rPr lang="en-US" dirty="0"/>
              <a:t>Delta protocol</a:t>
            </a:r>
          </a:p>
          <a:p>
            <a:endParaRPr lang="en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02989-ED8A-831D-699C-10483B5BDC86}"/>
              </a:ext>
            </a:extLst>
          </p:cNvPr>
          <p:cNvSpPr txBox="1"/>
          <p:nvPr/>
        </p:nvSpPr>
        <p:spPr>
          <a:xfrm>
            <a:off x="6362027" y="2070104"/>
            <a:ext cx="2451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400" b="1" dirty="0">
                <a:solidFill>
                  <a:srgbClr val="E6752A"/>
                </a:solidFill>
                <a:latin typeface="Gilmer Heavy" pitchFamily="2" charset="77"/>
              </a:rPr>
              <a:t>2023.1 Release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8A62B720-585A-7D51-E6BD-9238F1165EAE}"/>
              </a:ext>
            </a:extLst>
          </p:cNvPr>
          <p:cNvSpPr/>
          <p:nvPr/>
        </p:nvSpPr>
        <p:spPr>
          <a:xfrm>
            <a:off x="5757087" y="1991008"/>
            <a:ext cx="199681" cy="619856"/>
          </a:xfrm>
          <a:prstGeom prst="rightBrace">
            <a:avLst>
              <a:gd name="adj1" fmla="val 25208"/>
              <a:gd name="adj2" fmla="val 50000"/>
            </a:avLst>
          </a:prstGeom>
          <a:ln w="38100">
            <a:solidFill>
              <a:srgbClr val="E6752A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 sz="4000" b="1" dirty="0">
              <a:latin typeface="Gilmer Heavy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C262E-2EF1-A01C-AC9D-6D0102DB2979}"/>
              </a:ext>
            </a:extLst>
          </p:cNvPr>
          <p:cNvSpPr txBox="1"/>
          <p:nvPr/>
        </p:nvSpPr>
        <p:spPr>
          <a:xfrm>
            <a:off x="6362027" y="3248433"/>
            <a:ext cx="3228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400" b="1" dirty="0">
                <a:solidFill>
                  <a:srgbClr val="E6752A"/>
                </a:solidFill>
                <a:latin typeface="Gilmer Heavy" pitchFamily="2" charset="77"/>
              </a:rPr>
              <a:t>Next release: 2024.1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535A36E3-3911-DF6A-6136-FDDF73317CF3}"/>
              </a:ext>
            </a:extLst>
          </p:cNvPr>
          <p:cNvSpPr/>
          <p:nvPr/>
        </p:nvSpPr>
        <p:spPr>
          <a:xfrm>
            <a:off x="5757087" y="3209978"/>
            <a:ext cx="207264" cy="619856"/>
          </a:xfrm>
          <a:prstGeom prst="rightBrace">
            <a:avLst>
              <a:gd name="adj1" fmla="val 25208"/>
              <a:gd name="adj2" fmla="val 50000"/>
            </a:avLst>
          </a:prstGeom>
          <a:ln w="38100">
            <a:solidFill>
              <a:srgbClr val="E6752A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 sz="2400" b="1">
              <a:latin typeface="Gilmer Heavy" pitchFamily="2" charset="77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BC363EC-76D3-86B1-A77D-D8B0EBE526AB}"/>
              </a:ext>
            </a:extLst>
          </p:cNvPr>
          <p:cNvSpPr txBox="1">
            <a:spLocks/>
          </p:cNvSpPr>
          <p:nvPr/>
        </p:nvSpPr>
        <p:spPr>
          <a:xfrm>
            <a:off x="664704" y="4759961"/>
            <a:ext cx="3442643" cy="180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sz="2000" b="1" dirty="0">
                <a:latin typeface="Gilmer Bold" pitchFamily="2" charset="77"/>
              </a:rPr>
              <a:t>Programming APIs </a:t>
            </a:r>
          </a:p>
          <a:p>
            <a:r>
              <a:rPr lang="en-US" b="1" dirty="0">
                <a:latin typeface="Gilmer Medium" pitchFamily="2" charset="77"/>
              </a:rPr>
              <a:t>Java / Kotlin</a:t>
            </a:r>
          </a:p>
          <a:p>
            <a:r>
              <a:rPr lang="en-US" b="1" dirty="0">
                <a:latin typeface="Gilmer Medium" pitchFamily="2" charset="77"/>
              </a:rPr>
              <a:t>TypeScript / JavaScript</a:t>
            </a:r>
          </a:p>
          <a:p>
            <a:r>
              <a:rPr lang="en-US" b="1" dirty="0">
                <a:latin typeface="Gilmer Medium" pitchFamily="2" charset="77"/>
              </a:rPr>
              <a:t>C# (upcoming)</a:t>
            </a:r>
            <a:endParaRPr lang="en-US" sz="2200" b="1" dirty="0">
              <a:latin typeface="Gilmer Medium" pitchFamily="2" charset="77"/>
            </a:endParaRPr>
          </a:p>
          <a:p>
            <a:pPr lvl="1"/>
            <a:endParaRPr lang="en-US" sz="1800" b="1" dirty="0">
              <a:latin typeface="Gilmer Medium" pitchFamily="2" charset="77"/>
            </a:endParaRPr>
          </a:p>
          <a:p>
            <a:pPr marL="152396" indent="0">
              <a:buNone/>
            </a:pPr>
            <a:endParaRPr lang="en-US" b="1" dirty="0">
              <a:latin typeface="Gilmer Medium" pitchFamily="2" charset="77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6F1A4A-EF7C-B2DF-0B37-488C88EDD495}"/>
              </a:ext>
            </a:extLst>
          </p:cNvPr>
          <p:cNvSpPr txBox="1">
            <a:spLocks/>
          </p:cNvSpPr>
          <p:nvPr/>
        </p:nvSpPr>
        <p:spPr>
          <a:xfrm>
            <a:off x="4554113" y="4759961"/>
            <a:ext cx="2683176" cy="182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sz="2000" b="1" dirty="0">
                <a:latin typeface="Gilmer Bold" pitchFamily="2" charset="77"/>
              </a:rPr>
              <a:t>Tool integrations</a:t>
            </a:r>
            <a:endParaRPr lang="en-US" b="1" dirty="0">
              <a:latin typeface="Gilmer Bold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MPS</a:t>
            </a:r>
          </a:p>
          <a:p>
            <a:r>
              <a:rPr lang="en-US" b="1" dirty="0" err="1">
                <a:latin typeface="Gilmer Medium" pitchFamily="2" charset="77"/>
              </a:rPr>
              <a:t>Starlasu</a:t>
            </a:r>
            <a:r>
              <a:rPr lang="en-US" b="1" dirty="0">
                <a:latin typeface="Gilmer Medium" pitchFamily="2" charset="77"/>
              </a:rPr>
              <a:t> (ANTLR)</a:t>
            </a:r>
          </a:p>
          <a:p>
            <a:r>
              <a:rPr lang="en-US" b="1" dirty="0">
                <a:latin typeface="Gilmer Medium" pitchFamily="2" charset="77"/>
              </a:rPr>
              <a:t>Freon</a:t>
            </a:r>
          </a:p>
          <a:p>
            <a:r>
              <a:rPr lang="en-US" b="1" dirty="0" err="1">
                <a:latin typeface="Gilmer Medium" pitchFamily="2" charset="77"/>
              </a:rPr>
              <a:t>Ecore</a:t>
            </a:r>
            <a:r>
              <a:rPr lang="en-US" b="1" dirty="0">
                <a:latin typeface="Gilmer Medium" pitchFamily="2" charset="77"/>
              </a:rPr>
              <a:t>	</a:t>
            </a:r>
            <a:endParaRPr lang="en-US" sz="2200" b="1" dirty="0">
              <a:latin typeface="Gilmer Medium" pitchFamily="2" charset="77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D86E060-1544-1105-9940-A99C9FEFF47A}"/>
              </a:ext>
            </a:extLst>
          </p:cNvPr>
          <p:cNvSpPr txBox="1">
            <a:spLocks/>
          </p:cNvSpPr>
          <p:nvPr/>
        </p:nvSpPr>
        <p:spPr>
          <a:xfrm>
            <a:off x="7684054" y="4759960"/>
            <a:ext cx="3719831" cy="180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r>
              <a:rPr lang="en-US" sz="2000" b="1" dirty="0">
                <a:latin typeface="Gilmer Bold" pitchFamily="2" charset="77"/>
              </a:rPr>
              <a:t>Repository</a:t>
            </a:r>
            <a:endParaRPr lang="en-US" b="1" dirty="0">
              <a:latin typeface="Gilmer Bold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Implemented bulk protocol</a:t>
            </a:r>
            <a:endParaRPr lang="en-US" sz="2200" b="1" dirty="0">
              <a:latin typeface="Gilmer Medium" pitchFamily="2" charset="77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316E2B4-B241-D571-1990-AE06187B6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641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016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06C81FA7-16F3-C07A-D96D-8E899867E98F}"/>
              </a:ext>
            </a:extLst>
          </p:cNvPr>
          <p:cNvSpPr txBox="1"/>
          <p:nvPr/>
        </p:nvSpPr>
        <p:spPr>
          <a:xfrm>
            <a:off x="3428212" y="5287247"/>
            <a:ext cx="1110553" cy="1081568"/>
          </a:xfrm>
          <a:prstGeom prst="rect">
            <a:avLst/>
          </a:prstGeom>
          <a:solidFill>
            <a:srgbClr val="E6752A"/>
          </a:solidFill>
          <a:ln w="28575">
            <a:noFill/>
          </a:ln>
        </p:spPr>
        <p:txBody>
          <a:bodyPr wrap="none" rtlCol="0">
            <a:noAutofit/>
          </a:bodyPr>
          <a:lstStyle/>
          <a:p>
            <a:pPr algn="r"/>
            <a:endParaRPr lang="en-NL" sz="2400" b="1" dirty="0">
              <a:solidFill>
                <a:srgbClr val="E6752A"/>
              </a:solidFill>
              <a:latin typeface="Gill Sans MT" panose="020B0502020104020203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3BC67D-E42E-6893-BBF8-22715540B46E}"/>
              </a:ext>
            </a:extLst>
          </p:cNvPr>
          <p:cNvSpPr txBox="1"/>
          <p:nvPr/>
        </p:nvSpPr>
        <p:spPr>
          <a:xfrm>
            <a:off x="4517843" y="5287247"/>
            <a:ext cx="3734082" cy="1081568"/>
          </a:xfrm>
          <a:prstGeom prst="rect">
            <a:avLst/>
          </a:prstGeom>
          <a:solidFill>
            <a:srgbClr val="E6752A">
              <a:alpha val="24876"/>
            </a:srgbClr>
          </a:solidFill>
          <a:ln w="28575">
            <a:noFill/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NL" sz="2400" b="1" dirty="0">
                <a:solidFill>
                  <a:srgbClr val="E6752A"/>
                </a:solidFill>
                <a:latin typeface="Gilmer Bold" pitchFamily="2" charset="77"/>
              </a:rPr>
              <a:t> JSON &amp;</a:t>
            </a:r>
          </a:p>
          <a:p>
            <a:pPr algn="ctr"/>
            <a:r>
              <a:rPr lang="en-GB" sz="2400" b="1" dirty="0">
                <a:solidFill>
                  <a:srgbClr val="E6752A"/>
                </a:solidFill>
                <a:latin typeface="Gilmer Bold" pitchFamily="2" charset="77"/>
              </a:rPr>
              <a:t>P</a:t>
            </a:r>
            <a:r>
              <a:rPr lang="en-NL" sz="2400" b="1" dirty="0">
                <a:solidFill>
                  <a:srgbClr val="E6752A"/>
                </a:solidFill>
                <a:latin typeface="Gilmer Bold" pitchFamily="2" charset="77"/>
              </a:rPr>
              <a:t>rotocols (bulk / delta)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76C0C10-6739-7E57-2BBE-EAD95399151B}"/>
              </a:ext>
            </a:extLst>
          </p:cNvPr>
          <p:cNvGrpSpPr/>
          <p:nvPr/>
        </p:nvGrpSpPr>
        <p:grpSpPr>
          <a:xfrm>
            <a:off x="4120240" y="2697919"/>
            <a:ext cx="2975575" cy="1689127"/>
            <a:chOff x="4323153" y="1468423"/>
            <a:chExt cx="2231682" cy="1266845"/>
          </a:xfrm>
        </p:grpSpPr>
        <p:sp>
          <p:nvSpPr>
            <p:cNvPr id="9" name="Freeform: Shape 403">
              <a:extLst>
                <a:ext uri="{FF2B5EF4-FFF2-40B4-BE49-F238E27FC236}">
                  <a16:creationId xmlns:a16="http://schemas.microsoft.com/office/drawing/2014/main" id="{CD858DE8-6AC8-7BED-5822-B3BBCB2310AD}"/>
                </a:ext>
              </a:extLst>
            </p:cNvPr>
            <p:cNvSpPr/>
            <p:nvPr/>
          </p:nvSpPr>
          <p:spPr>
            <a:xfrm>
              <a:off x="5717378" y="248639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0" name="Freeform: Shape 404">
              <a:extLst>
                <a:ext uri="{FF2B5EF4-FFF2-40B4-BE49-F238E27FC236}">
                  <a16:creationId xmlns:a16="http://schemas.microsoft.com/office/drawing/2014/main" id="{5C6DCC6B-DA01-59C3-2B47-869549E8158C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11" name="Freeform: Shape 405">
              <a:extLst>
                <a:ext uri="{FF2B5EF4-FFF2-40B4-BE49-F238E27FC236}">
                  <a16:creationId xmlns:a16="http://schemas.microsoft.com/office/drawing/2014/main" id="{18A9B3F7-999B-9E36-9915-9AF5D7264ED2}"/>
                </a:ext>
              </a:extLst>
            </p:cNvPr>
            <p:cNvSpPr/>
            <p:nvPr/>
          </p:nvSpPr>
          <p:spPr>
            <a:xfrm>
              <a:off x="5849001" y="146842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2" name="Freeform: Shape 406">
              <a:extLst>
                <a:ext uri="{FF2B5EF4-FFF2-40B4-BE49-F238E27FC236}">
                  <a16:creationId xmlns:a16="http://schemas.microsoft.com/office/drawing/2014/main" id="{E82F6A25-50D5-B448-A45A-1293798E91DF}"/>
                </a:ext>
              </a:extLst>
            </p:cNvPr>
            <p:cNvSpPr/>
            <p:nvPr/>
          </p:nvSpPr>
          <p:spPr>
            <a:xfrm>
              <a:off x="4498650" y="240037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3" name="Freeform: Shape 407">
              <a:extLst>
                <a:ext uri="{FF2B5EF4-FFF2-40B4-BE49-F238E27FC236}">
                  <a16:creationId xmlns:a16="http://schemas.microsoft.com/office/drawing/2014/main" id="{72D6FBA3-6961-E9AB-6E86-AC0A5BBF0BB7}"/>
                </a:ext>
              </a:extLst>
            </p:cNvPr>
            <p:cNvSpPr/>
            <p:nvPr/>
          </p:nvSpPr>
          <p:spPr>
            <a:xfrm>
              <a:off x="4323153" y="188421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04ABEA1-D910-E297-7717-EB2C9DC98D3D}"/>
              </a:ext>
            </a:extLst>
          </p:cNvPr>
          <p:cNvGrpSpPr/>
          <p:nvPr/>
        </p:nvGrpSpPr>
        <p:grpSpPr>
          <a:xfrm>
            <a:off x="4733223" y="2597716"/>
            <a:ext cx="1553472" cy="1662567"/>
            <a:chOff x="3549917" y="1513740"/>
            <a:chExt cx="1165104" cy="1246925"/>
          </a:xfrm>
        </p:grpSpPr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A7D8448-E41C-B10B-EBF9-A8F4E638994D}"/>
                </a:ext>
              </a:extLst>
            </p:cNvPr>
            <p:cNvSpPr/>
            <p:nvPr/>
          </p:nvSpPr>
          <p:spPr>
            <a:xfrm>
              <a:off x="3549917" y="1618433"/>
              <a:ext cx="1165104" cy="1142232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221623-D96E-D773-01A9-B7AA213F5D26}"/>
                </a:ext>
              </a:extLst>
            </p:cNvPr>
            <p:cNvSpPr/>
            <p:nvPr/>
          </p:nvSpPr>
          <p:spPr>
            <a:xfrm>
              <a:off x="4374456" y="1513740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A</a:t>
              </a: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11B6D3F3-07E4-2DEA-7307-576A85E9FD5C}"/>
                </a:ext>
              </a:extLst>
            </p:cNvPr>
            <p:cNvSpPr/>
            <p:nvPr/>
          </p:nvSpPr>
          <p:spPr>
            <a:xfrm>
              <a:off x="3986222" y="2509757"/>
              <a:ext cx="282745" cy="152935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0FDF54B-3049-6865-4D8E-DFEEEB3A59B5}"/>
                </a:ext>
              </a:extLst>
            </p:cNvPr>
            <p:cNvSpPr/>
            <p:nvPr/>
          </p:nvSpPr>
          <p:spPr>
            <a:xfrm>
              <a:off x="4249468" y="2280355"/>
              <a:ext cx="282745" cy="152935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FD081C1A-BA09-1550-C008-571D4CC74603}"/>
                </a:ext>
              </a:extLst>
            </p:cNvPr>
            <p:cNvSpPr/>
            <p:nvPr/>
          </p:nvSpPr>
          <p:spPr>
            <a:xfrm>
              <a:off x="3747351" y="2309030"/>
              <a:ext cx="282745" cy="152935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DFB5DB18-9E44-74BD-4DEC-19A91E35EC65}"/>
                </a:ext>
              </a:extLst>
            </p:cNvPr>
            <p:cNvSpPr/>
            <p:nvPr/>
          </p:nvSpPr>
          <p:spPr>
            <a:xfrm>
              <a:off x="3737601" y="1979264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3822F63F-858A-D512-2AE1-48ABAC67A305}"/>
                </a:ext>
              </a:extLst>
            </p:cNvPr>
            <p:cNvSpPr/>
            <p:nvPr/>
          </p:nvSpPr>
          <p:spPr>
            <a:xfrm>
              <a:off x="4030097" y="1735524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54AEB3B5-D98D-03D4-56FC-29902C026F5E}"/>
                </a:ext>
              </a:extLst>
            </p:cNvPr>
            <p:cNvSpPr/>
            <p:nvPr/>
          </p:nvSpPr>
          <p:spPr>
            <a:xfrm>
              <a:off x="4161719" y="2003160"/>
              <a:ext cx="282745" cy="157714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Reference Architecture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4574470"/>
            <a:ext cx="2560638" cy="1974850"/>
          </a:xfrm>
        </p:spPr>
        <p:txBody>
          <a:bodyPr wrap="square">
            <a:noAutofit/>
          </a:bodyPr>
          <a:lstStyle/>
          <a:p>
            <a:pPr marL="198962" indent="0">
              <a:lnSpc>
                <a:spcPct val="115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  <a:latin typeface="Gilmer Bold" pitchFamily="2" charset="77"/>
              </a:rPr>
              <a:t>Repository</a:t>
            </a:r>
          </a:p>
          <a:p>
            <a:pPr marL="198962" indent="0">
              <a:lnSpc>
                <a:spcPct val="115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  <a:latin typeface="Gilmer Bold" pitchFamily="2" charset="77"/>
              </a:rPr>
              <a:t>   </a:t>
            </a:r>
            <a:r>
              <a:rPr lang="en-US" sz="2400" dirty="0">
                <a:solidFill>
                  <a:srgbClr val="1F2328"/>
                </a:solidFill>
              </a:rPr>
              <a:t>Models</a:t>
            </a:r>
          </a:p>
          <a:p>
            <a:pPr marL="808546" lvl="1" indent="0">
              <a:buClr>
                <a:srgbClr val="1F2328"/>
              </a:buClr>
              <a:buSzPts val="1250"/>
              <a:buNone/>
            </a:pPr>
            <a:r>
              <a:rPr lang="en-US" sz="1800" b="1" dirty="0">
                <a:solidFill>
                  <a:srgbClr val="1F2328"/>
                </a:solidFill>
                <a:latin typeface="Gilmer Medium" pitchFamily="2" charset="77"/>
              </a:rPr>
              <a:t>Original</a:t>
            </a:r>
            <a:endParaRPr lang="en-US" sz="2000" b="1" dirty="0">
              <a:solidFill>
                <a:srgbClr val="1F2328"/>
              </a:solidFill>
              <a:latin typeface="Gilmer Medium" pitchFamily="2" charset="77"/>
            </a:endParaRPr>
          </a:p>
          <a:p>
            <a:pPr marL="808546" lvl="1" indent="0">
              <a:buClr>
                <a:srgbClr val="1F2328"/>
              </a:buClr>
              <a:buSzPts val="1250"/>
              <a:buNone/>
            </a:pPr>
            <a:r>
              <a:rPr lang="en-US" sz="1800" b="1" dirty="0">
                <a:solidFill>
                  <a:srgbClr val="1F2328"/>
                </a:solidFill>
                <a:latin typeface="Gilmer Medium" pitchFamily="2" charset="77"/>
              </a:rPr>
              <a:t>Derived</a:t>
            </a:r>
            <a:endParaRPr lang="en-US" sz="2000" b="1" dirty="0">
              <a:solidFill>
                <a:srgbClr val="1F2328"/>
              </a:solidFill>
              <a:latin typeface="Gilmer Medium" pitchFamily="2" charset="77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C80891C-DB37-4ED8-7E60-C5F1FF325B63}"/>
              </a:ext>
            </a:extLst>
          </p:cNvPr>
          <p:cNvGrpSpPr/>
          <p:nvPr/>
        </p:nvGrpSpPr>
        <p:grpSpPr>
          <a:xfrm>
            <a:off x="4027985" y="1791023"/>
            <a:ext cx="1956467" cy="1726888"/>
            <a:chOff x="3020989" y="908721"/>
            <a:chExt cx="1467350" cy="1295166"/>
          </a:xfrm>
        </p:grpSpPr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CBACAC70-7EE9-065A-3A70-24A61256309F}"/>
                </a:ext>
              </a:extLst>
            </p:cNvPr>
            <p:cNvSpPr/>
            <p:nvPr/>
          </p:nvSpPr>
          <p:spPr>
            <a:xfrm>
              <a:off x="3020989" y="908721"/>
              <a:ext cx="896984" cy="583063"/>
            </a:xfrm>
            <a:custGeom>
              <a:avLst/>
              <a:gdLst>
                <a:gd name="connsiteX0" fmla="*/ 0 w 1478055"/>
                <a:gd name="connsiteY0" fmla="*/ 163339 h 980012"/>
                <a:gd name="connsiteX1" fmla="*/ 163341 w 1478055"/>
                <a:gd name="connsiteY1" fmla="*/ 0 h 980012"/>
                <a:gd name="connsiteX2" fmla="*/ 1314714 w 1478055"/>
                <a:gd name="connsiteY2" fmla="*/ 0 h 980012"/>
                <a:gd name="connsiteX3" fmla="*/ 1478056 w 1478055"/>
                <a:gd name="connsiteY3" fmla="*/ 163339 h 980012"/>
                <a:gd name="connsiteX4" fmla="*/ 1478056 w 1478055"/>
                <a:gd name="connsiteY4" fmla="*/ 816671 h 980012"/>
                <a:gd name="connsiteX5" fmla="*/ 1314714 w 1478055"/>
                <a:gd name="connsiteY5" fmla="*/ 980012 h 980012"/>
                <a:gd name="connsiteX6" fmla="*/ 163341 w 1478055"/>
                <a:gd name="connsiteY6" fmla="*/ 980012 h 980012"/>
                <a:gd name="connsiteX7" fmla="*/ 0 w 1478055"/>
                <a:gd name="connsiteY7" fmla="*/ 816671 h 98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8055" h="980012">
                  <a:moveTo>
                    <a:pt x="0" y="163339"/>
                  </a:moveTo>
                  <a:cubicBezTo>
                    <a:pt x="0" y="73129"/>
                    <a:pt x="73132" y="0"/>
                    <a:pt x="163341" y="0"/>
                  </a:cubicBezTo>
                  <a:lnTo>
                    <a:pt x="1314714" y="0"/>
                  </a:lnTo>
                  <a:cubicBezTo>
                    <a:pt x="1404924" y="0"/>
                    <a:pt x="1478056" y="73129"/>
                    <a:pt x="1478056" y="163339"/>
                  </a:cubicBezTo>
                  <a:lnTo>
                    <a:pt x="1478056" y="816671"/>
                  </a:lnTo>
                  <a:cubicBezTo>
                    <a:pt x="1478056" y="906881"/>
                    <a:pt x="1404924" y="980012"/>
                    <a:pt x="1314714" y="980012"/>
                  </a:cubicBezTo>
                  <a:lnTo>
                    <a:pt x="163341" y="980012"/>
                  </a:lnTo>
                  <a:cubicBezTo>
                    <a:pt x="73132" y="980012"/>
                    <a:pt x="0" y="906881"/>
                    <a:pt x="0" y="816671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D0D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696E744A-C837-2D0E-69D2-E1FA029DB7B7}"/>
                </a:ext>
              </a:extLst>
            </p:cNvPr>
            <p:cNvSpPr/>
            <p:nvPr/>
          </p:nvSpPr>
          <p:spPr>
            <a:xfrm>
              <a:off x="3786351" y="2027056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5888F5A6-A82E-5502-A36D-E4E465647DD4}"/>
                </a:ext>
              </a:extLst>
            </p:cNvPr>
            <p:cNvSpPr/>
            <p:nvPr/>
          </p:nvSpPr>
          <p:spPr>
            <a:xfrm>
              <a:off x="3917973" y="1200253"/>
              <a:ext cx="96108" cy="787388"/>
            </a:xfrm>
            <a:custGeom>
              <a:avLst/>
              <a:gdLst>
                <a:gd name="connsiteX0" fmla="*/ 0 w 158368"/>
                <a:gd name="connsiteY0" fmla="*/ 0 h 1323443"/>
                <a:gd name="connsiteX1" fmla="*/ 158369 w 158368"/>
                <a:gd name="connsiteY1" fmla="*/ 1323444 h 13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368" h="1323443">
                  <a:moveTo>
                    <a:pt x="0" y="0"/>
                  </a:moveTo>
                  <a:lnTo>
                    <a:pt x="158369" y="1323444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AF5CDD26-0302-152C-C1A8-AE0A73014858}"/>
                </a:ext>
              </a:extLst>
            </p:cNvPr>
            <p:cNvSpPr/>
            <p:nvPr/>
          </p:nvSpPr>
          <p:spPr>
            <a:xfrm>
              <a:off x="3396357" y="1491784"/>
              <a:ext cx="346011" cy="485874"/>
            </a:xfrm>
            <a:custGeom>
              <a:avLst/>
              <a:gdLst>
                <a:gd name="connsiteX0" fmla="*/ 0 w 570159"/>
                <a:gd name="connsiteY0" fmla="*/ 0 h 816657"/>
                <a:gd name="connsiteX1" fmla="*/ 570160 w 570159"/>
                <a:gd name="connsiteY1" fmla="*/ 816658 h 81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0159" h="816657">
                  <a:moveTo>
                    <a:pt x="0" y="0"/>
                  </a:moveTo>
                  <a:lnTo>
                    <a:pt x="570160" y="816658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BE01EBBD-F9D3-92D8-78F5-BA91409D6C3B}"/>
                </a:ext>
              </a:extLst>
            </p:cNvPr>
            <p:cNvSpPr/>
            <p:nvPr/>
          </p:nvSpPr>
          <p:spPr>
            <a:xfrm>
              <a:off x="3045364" y="1458329"/>
              <a:ext cx="705727" cy="674429"/>
            </a:xfrm>
            <a:custGeom>
              <a:avLst/>
              <a:gdLst>
                <a:gd name="connsiteX0" fmla="*/ 0 w 1162900"/>
                <a:gd name="connsiteY0" fmla="*/ 0 h 1133580"/>
                <a:gd name="connsiteX1" fmla="*/ 1162900 w 1162900"/>
                <a:gd name="connsiteY1" fmla="*/ 1133580 h 1133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900" h="1133580">
                  <a:moveTo>
                    <a:pt x="0" y="0"/>
                  </a:moveTo>
                  <a:lnTo>
                    <a:pt x="1162900" y="1133580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0ECABAC3-213E-8F29-4684-5BA00ED34123}"/>
                </a:ext>
              </a:extLst>
            </p:cNvPr>
            <p:cNvSpPr/>
            <p:nvPr/>
          </p:nvSpPr>
          <p:spPr>
            <a:xfrm>
              <a:off x="3888724" y="1467888"/>
              <a:ext cx="116325" cy="666552"/>
            </a:xfrm>
            <a:custGeom>
              <a:avLst/>
              <a:gdLst>
                <a:gd name="connsiteX0" fmla="*/ 0 w 191681"/>
                <a:gd name="connsiteY0" fmla="*/ 0 h 1120341"/>
                <a:gd name="connsiteX1" fmla="*/ 191681 w 191681"/>
                <a:gd name="connsiteY1" fmla="*/ 1120342 h 11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681" h="1120341">
                  <a:moveTo>
                    <a:pt x="0" y="0"/>
                  </a:moveTo>
                  <a:lnTo>
                    <a:pt x="191681" y="1120342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5953F488-DD54-F8C2-EA2D-4F5E11D16C38}"/>
                </a:ext>
              </a:extLst>
            </p:cNvPr>
            <p:cNvSpPr/>
            <p:nvPr/>
          </p:nvSpPr>
          <p:spPr>
            <a:xfrm>
              <a:off x="4205594" y="2050952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grpSp>
          <p:nvGrpSpPr>
            <p:cNvPr id="442" name="Graphic 4">
              <a:extLst>
                <a:ext uri="{FF2B5EF4-FFF2-40B4-BE49-F238E27FC236}">
                  <a16:creationId xmlns:a16="http://schemas.microsoft.com/office/drawing/2014/main" id="{00AE4B8E-E221-3E15-9414-06BB0712561B}"/>
                </a:ext>
              </a:extLst>
            </p:cNvPr>
            <p:cNvGrpSpPr/>
            <p:nvPr/>
          </p:nvGrpSpPr>
          <p:grpSpPr>
            <a:xfrm>
              <a:off x="3101274" y="949344"/>
              <a:ext cx="740719" cy="501817"/>
              <a:chOff x="3430573" y="986353"/>
              <a:chExt cx="1220560" cy="843455"/>
            </a:xfrm>
          </p:grpSpPr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ECB2FE92-9175-1E81-4A83-D440E7D0D455}"/>
                  </a:ext>
                </a:extLst>
              </p:cNvPr>
              <p:cNvSpPr/>
              <p:nvPr/>
            </p:nvSpPr>
            <p:spPr>
              <a:xfrm>
                <a:off x="3430573" y="986353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85B0E187-D764-87C0-05C5-EF7CC0BC6EE1}"/>
                  </a:ext>
                </a:extLst>
              </p:cNvPr>
              <p:cNvSpPr/>
              <p:nvPr/>
            </p:nvSpPr>
            <p:spPr>
              <a:xfrm>
                <a:off x="3688574" y="1214328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23A03783-B2FA-0266-44F2-46FA6B29D1B1}"/>
                  </a:ext>
                </a:extLst>
              </p:cNvPr>
              <p:cNvSpPr/>
              <p:nvPr/>
            </p:nvSpPr>
            <p:spPr>
              <a:xfrm>
                <a:off x="3688574" y="1431984"/>
                <a:ext cx="255181" cy="174501"/>
              </a:xfrm>
              <a:custGeom>
                <a:avLst/>
                <a:gdLst>
                  <a:gd name="connsiteX0" fmla="*/ -186 w 255181"/>
                  <a:gd name="connsiteY0" fmla="*/ -27 h 174501"/>
                  <a:gd name="connsiteX1" fmla="*/ 254995 w 255181"/>
                  <a:gd name="connsiteY1" fmla="*/ -27 h 174501"/>
                  <a:gd name="connsiteX2" fmla="*/ 254995 w 255181"/>
                  <a:gd name="connsiteY2" fmla="*/ 174474 h 174501"/>
                  <a:gd name="connsiteX3" fmla="*/ -186 w 255181"/>
                  <a:gd name="connsiteY3" fmla="*/ 174474 h 17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501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4"/>
                    </a:lnTo>
                    <a:lnTo>
                      <a:pt x="-186" y="174474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41432A79-16CC-FE25-CDF8-BDBD3F8457FD}"/>
                  </a:ext>
                </a:extLst>
              </p:cNvPr>
              <p:cNvSpPr/>
              <p:nvPr/>
            </p:nvSpPr>
            <p:spPr>
              <a:xfrm>
                <a:off x="3547725" y="1301579"/>
                <a:ext cx="150576" cy="8032"/>
              </a:xfrm>
              <a:custGeom>
                <a:avLst/>
                <a:gdLst>
                  <a:gd name="connsiteX0" fmla="*/ 150391 w 150576"/>
                  <a:gd name="connsiteY0" fmla="*/ -27 h 8032"/>
                  <a:gd name="connsiteX1" fmla="*/ -186 w 150576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576" h="8032">
                    <a:moveTo>
                      <a:pt x="150391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139C7E8F-A292-3894-A34F-536F39D79182}"/>
                  </a:ext>
                </a:extLst>
              </p:cNvPr>
              <p:cNvSpPr/>
              <p:nvPr/>
            </p:nvSpPr>
            <p:spPr>
              <a:xfrm>
                <a:off x="3946567" y="1655309"/>
                <a:ext cx="255181" cy="174498"/>
              </a:xfrm>
              <a:custGeom>
                <a:avLst/>
                <a:gdLst>
                  <a:gd name="connsiteX0" fmla="*/ -186 w 255181"/>
                  <a:gd name="connsiteY0" fmla="*/ -27 h 174498"/>
                  <a:gd name="connsiteX1" fmla="*/ 254995 w 255181"/>
                  <a:gd name="connsiteY1" fmla="*/ -27 h 174498"/>
                  <a:gd name="connsiteX2" fmla="*/ 254995 w 255181"/>
                  <a:gd name="connsiteY2" fmla="*/ 174472 h 174498"/>
                  <a:gd name="connsiteX3" fmla="*/ -186 w 255181"/>
                  <a:gd name="connsiteY3" fmla="*/ 174472 h 17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8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2"/>
                    </a:lnTo>
                    <a:lnTo>
                      <a:pt x="-186" y="174472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41EF2350-9892-4206-87DA-0F0E5812CC0C}"/>
                  </a:ext>
                </a:extLst>
              </p:cNvPr>
              <p:cNvSpPr/>
              <p:nvPr/>
            </p:nvSpPr>
            <p:spPr>
              <a:xfrm>
                <a:off x="3816161" y="1593625"/>
                <a:ext cx="140134" cy="148930"/>
              </a:xfrm>
              <a:custGeom>
                <a:avLst/>
                <a:gdLst>
                  <a:gd name="connsiteX0" fmla="*/ 139948 w 140134"/>
                  <a:gd name="connsiteY0" fmla="*/ 148903 h 148930"/>
                  <a:gd name="connsiteX1" fmla="*/ -186 w 140134"/>
                  <a:gd name="connsiteY1" fmla="*/ 148903 h 148930"/>
                  <a:gd name="connsiteX2" fmla="*/ -186 w 140134"/>
                  <a:gd name="connsiteY2" fmla="*/ -27 h 14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0">
                    <a:moveTo>
                      <a:pt x="139948" y="148903"/>
                    </a:moveTo>
                    <a:lnTo>
                      <a:pt x="-186" y="148903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9151868-868E-E799-F88C-219CA479C9CD}"/>
                  </a:ext>
                </a:extLst>
              </p:cNvPr>
              <p:cNvSpPr/>
              <p:nvPr/>
            </p:nvSpPr>
            <p:spPr>
              <a:xfrm>
                <a:off x="3558168" y="1152644"/>
                <a:ext cx="140134" cy="366588"/>
              </a:xfrm>
              <a:custGeom>
                <a:avLst/>
                <a:gdLst>
                  <a:gd name="connsiteX0" fmla="*/ 139948 w 140134"/>
                  <a:gd name="connsiteY0" fmla="*/ 366561 h 366588"/>
                  <a:gd name="connsiteX1" fmla="*/ -186 w 140134"/>
                  <a:gd name="connsiteY1" fmla="*/ 366561 h 366588"/>
                  <a:gd name="connsiteX2" fmla="*/ -186 w 140134"/>
                  <a:gd name="connsiteY2" fmla="*/ -27 h 36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366588">
                    <a:moveTo>
                      <a:pt x="139948" y="366561"/>
                    </a:moveTo>
                    <a:lnTo>
                      <a:pt x="-186" y="366561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F45ACFE0-3A1F-C3BE-93F0-70B204429ABF}"/>
                  </a:ext>
                </a:extLst>
              </p:cNvPr>
              <p:cNvSpPr/>
              <p:nvPr/>
            </p:nvSpPr>
            <p:spPr>
              <a:xfrm>
                <a:off x="4137951" y="986353"/>
                <a:ext cx="255189" cy="174499"/>
              </a:xfrm>
              <a:custGeom>
                <a:avLst/>
                <a:gdLst>
                  <a:gd name="connsiteX0" fmla="*/ -186 w 255189"/>
                  <a:gd name="connsiteY0" fmla="*/ -27 h 174499"/>
                  <a:gd name="connsiteX1" fmla="*/ 255004 w 255189"/>
                  <a:gd name="connsiteY1" fmla="*/ -27 h 174499"/>
                  <a:gd name="connsiteX2" fmla="*/ 255004 w 255189"/>
                  <a:gd name="connsiteY2" fmla="*/ 174473 h 174499"/>
                  <a:gd name="connsiteX3" fmla="*/ -186 w 255189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9" h="174499">
                    <a:moveTo>
                      <a:pt x="-186" y="-27"/>
                    </a:moveTo>
                    <a:lnTo>
                      <a:pt x="255004" y="-27"/>
                    </a:lnTo>
                    <a:lnTo>
                      <a:pt x="255004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28961301-4863-D57F-5A26-6E2326076CC5}"/>
                  </a:ext>
                </a:extLst>
              </p:cNvPr>
              <p:cNvSpPr/>
              <p:nvPr/>
            </p:nvSpPr>
            <p:spPr>
              <a:xfrm>
                <a:off x="4395953" y="1209677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 dirty="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2D234D40-69C5-609B-6AB9-EC9459213CD7}"/>
                  </a:ext>
                </a:extLst>
              </p:cNvPr>
              <p:cNvSpPr/>
              <p:nvPr/>
            </p:nvSpPr>
            <p:spPr>
              <a:xfrm>
                <a:off x="4265546" y="1147993"/>
                <a:ext cx="140134" cy="148934"/>
              </a:xfrm>
              <a:custGeom>
                <a:avLst/>
                <a:gdLst>
                  <a:gd name="connsiteX0" fmla="*/ 139948 w 140134"/>
                  <a:gd name="connsiteY0" fmla="*/ 148907 h 148934"/>
                  <a:gd name="connsiteX1" fmla="*/ -186 w 140134"/>
                  <a:gd name="connsiteY1" fmla="*/ 148907 h 148934"/>
                  <a:gd name="connsiteX2" fmla="*/ -186 w 140134"/>
                  <a:gd name="connsiteY2" fmla="*/ -27 h 14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4">
                    <a:moveTo>
                      <a:pt x="139948" y="148907"/>
                    </a:moveTo>
                    <a:lnTo>
                      <a:pt x="-186" y="148907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56936C20-60F4-8B24-7C8A-00AE936B1374}"/>
                  </a:ext>
                </a:extLst>
              </p:cNvPr>
              <p:cNvSpPr/>
              <p:nvPr/>
            </p:nvSpPr>
            <p:spPr>
              <a:xfrm>
                <a:off x="4190262" y="1368657"/>
                <a:ext cx="333285" cy="373897"/>
              </a:xfrm>
              <a:custGeom>
                <a:avLst/>
                <a:gdLst>
                  <a:gd name="connsiteX0" fmla="*/ 333100 w 333285"/>
                  <a:gd name="connsiteY0" fmla="*/ -27 h 373897"/>
                  <a:gd name="connsiteX1" fmla="*/ 333100 w 333285"/>
                  <a:gd name="connsiteY1" fmla="*/ 373870 h 373897"/>
                  <a:gd name="connsiteX2" fmla="*/ -186 w 333285"/>
                  <a:gd name="connsiteY2" fmla="*/ 373870 h 373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285" h="373897">
                    <a:moveTo>
                      <a:pt x="333100" y="-27"/>
                    </a:moveTo>
                    <a:lnTo>
                      <a:pt x="333100" y="373870"/>
                    </a:lnTo>
                    <a:lnTo>
                      <a:pt x="-186" y="373870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EBA89C79-36F2-7F16-1403-4BF3159CEB5F}"/>
                  </a:ext>
                </a:extLst>
              </p:cNvPr>
              <p:cNvSpPr/>
              <p:nvPr/>
            </p:nvSpPr>
            <p:spPr>
              <a:xfrm>
                <a:off x="3932968" y="1345772"/>
                <a:ext cx="472712" cy="8032"/>
              </a:xfrm>
              <a:custGeom>
                <a:avLst/>
                <a:gdLst>
                  <a:gd name="connsiteX0" fmla="*/ 472527 w 472712"/>
                  <a:gd name="connsiteY0" fmla="*/ -27 h 8032"/>
                  <a:gd name="connsiteX1" fmla="*/ -186 w 472712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712" h="8032">
                    <a:moveTo>
                      <a:pt x="472527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A8C12C-0EC8-1CB2-B61C-B08AEAD48B6E}"/>
                </a:ext>
              </a:extLst>
            </p:cNvPr>
            <p:cNvSpPr/>
            <p:nvPr/>
          </p:nvSpPr>
          <p:spPr>
            <a:xfrm>
              <a:off x="3960088" y="94327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B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2E6C94-5E98-04B9-6348-8BAD44A9AE1A}"/>
              </a:ext>
            </a:extLst>
          </p:cNvPr>
          <p:cNvGrpSpPr/>
          <p:nvPr/>
        </p:nvGrpSpPr>
        <p:grpSpPr>
          <a:xfrm>
            <a:off x="577611" y="5525827"/>
            <a:ext cx="267459" cy="773057"/>
            <a:chOff x="1184056" y="3701266"/>
            <a:chExt cx="200594" cy="57979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676A59-C9C5-5BAC-421A-5C56AEC6929C}"/>
                </a:ext>
              </a:extLst>
            </p:cNvPr>
            <p:cNvSpPr/>
            <p:nvPr/>
          </p:nvSpPr>
          <p:spPr>
            <a:xfrm>
              <a:off x="1184056" y="4062308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B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1B12F-4EC8-7F44-9A4C-AA7D4BE2266B}"/>
                </a:ext>
              </a:extLst>
            </p:cNvPr>
            <p:cNvSpPr/>
            <p:nvPr/>
          </p:nvSpPr>
          <p:spPr>
            <a:xfrm>
              <a:off x="1184056" y="3701266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A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71EDAE-3D21-E792-24B5-A8E368D36F0B}"/>
              </a:ext>
            </a:extLst>
          </p:cNvPr>
          <p:cNvGrpSpPr/>
          <p:nvPr/>
        </p:nvGrpSpPr>
        <p:grpSpPr>
          <a:xfrm>
            <a:off x="6339658" y="2411698"/>
            <a:ext cx="2349468" cy="2395660"/>
            <a:chOff x="4754743" y="1374227"/>
            <a:chExt cx="1762101" cy="1796745"/>
          </a:xfrm>
        </p:grpSpPr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D446D221-817C-102B-9A6B-B2D5510A6D68}"/>
                </a:ext>
              </a:extLst>
            </p:cNvPr>
            <p:cNvSpPr/>
            <p:nvPr/>
          </p:nvSpPr>
          <p:spPr>
            <a:xfrm>
              <a:off x="5274745" y="2930618"/>
              <a:ext cx="370493" cy="167272"/>
            </a:xfrm>
            <a:custGeom>
              <a:avLst/>
              <a:gdLst>
                <a:gd name="connsiteX0" fmla="*/ 0 w 610501"/>
                <a:gd name="connsiteY0" fmla="*/ 70288 h 281151"/>
                <a:gd name="connsiteX1" fmla="*/ 469925 w 610501"/>
                <a:gd name="connsiteY1" fmla="*/ 70288 h 281151"/>
                <a:gd name="connsiteX2" fmla="*/ 469925 w 610501"/>
                <a:gd name="connsiteY2" fmla="*/ 0 h 281151"/>
                <a:gd name="connsiteX3" fmla="*/ 610501 w 610501"/>
                <a:gd name="connsiteY3" fmla="*/ 140576 h 281151"/>
                <a:gd name="connsiteX4" fmla="*/ 469925 w 610501"/>
                <a:gd name="connsiteY4" fmla="*/ 281152 h 281151"/>
                <a:gd name="connsiteX5" fmla="*/ 469925 w 610501"/>
                <a:gd name="connsiteY5" fmla="*/ 210864 h 281151"/>
                <a:gd name="connsiteX6" fmla="*/ 0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0" y="70288"/>
                  </a:moveTo>
                  <a:lnTo>
                    <a:pt x="469925" y="70288"/>
                  </a:lnTo>
                  <a:lnTo>
                    <a:pt x="469925" y="0"/>
                  </a:lnTo>
                  <a:lnTo>
                    <a:pt x="610501" y="140576"/>
                  </a:lnTo>
                  <a:lnTo>
                    <a:pt x="469925" y="281152"/>
                  </a:lnTo>
                  <a:lnTo>
                    <a:pt x="469925" y="210864"/>
                  </a:lnTo>
                  <a:lnTo>
                    <a:pt x="0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DDE955D3-C7E7-B71E-F726-76799D02B086}"/>
                </a:ext>
              </a:extLst>
            </p:cNvPr>
            <p:cNvSpPr/>
            <p:nvPr/>
          </p:nvSpPr>
          <p:spPr>
            <a:xfrm>
              <a:off x="5836253" y="2300758"/>
              <a:ext cx="370493" cy="167272"/>
            </a:xfrm>
            <a:custGeom>
              <a:avLst/>
              <a:gdLst>
                <a:gd name="connsiteX0" fmla="*/ 610501 w 610501"/>
                <a:gd name="connsiteY0" fmla="*/ 70288 h 281151"/>
                <a:gd name="connsiteX1" fmla="*/ 140576 w 610501"/>
                <a:gd name="connsiteY1" fmla="*/ 70288 h 281151"/>
                <a:gd name="connsiteX2" fmla="*/ 140576 w 610501"/>
                <a:gd name="connsiteY2" fmla="*/ 0 h 281151"/>
                <a:gd name="connsiteX3" fmla="*/ 0 w 610501"/>
                <a:gd name="connsiteY3" fmla="*/ 140576 h 281151"/>
                <a:gd name="connsiteX4" fmla="*/ 140576 w 610501"/>
                <a:gd name="connsiteY4" fmla="*/ 281152 h 281151"/>
                <a:gd name="connsiteX5" fmla="*/ 140576 w 610501"/>
                <a:gd name="connsiteY5" fmla="*/ 210864 h 281151"/>
                <a:gd name="connsiteX6" fmla="*/ 610501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610501" y="70288"/>
                  </a:moveTo>
                  <a:lnTo>
                    <a:pt x="140576" y="70288"/>
                  </a:lnTo>
                  <a:lnTo>
                    <a:pt x="140576" y="0"/>
                  </a:lnTo>
                  <a:lnTo>
                    <a:pt x="0" y="140576"/>
                  </a:lnTo>
                  <a:lnTo>
                    <a:pt x="140576" y="281152"/>
                  </a:lnTo>
                  <a:lnTo>
                    <a:pt x="140576" y="210864"/>
                  </a:lnTo>
                  <a:lnTo>
                    <a:pt x="610501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9E3556C4-B646-ADF1-54FD-841522CDEA52}"/>
                </a:ext>
              </a:extLst>
            </p:cNvPr>
            <p:cNvSpPr txBox="1"/>
            <p:nvPr/>
          </p:nvSpPr>
          <p:spPr>
            <a:xfrm>
              <a:off x="4847731" y="1806296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1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A67AE00A-D5B6-554A-4630-9B4554A444BE}"/>
                </a:ext>
              </a:extLst>
            </p:cNvPr>
            <p:cNvSpPr txBox="1"/>
            <p:nvPr/>
          </p:nvSpPr>
          <p:spPr>
            <a:xfrm>
              <a:off x="4863204" y="2327231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2</a:t>
              </a:r>
            </a:p>
          </p:txBody>
        </p:sp>
        <p:grpSp>
          <p:nvGrpSpPr>
            <p:cNvPr id="445" name="Graphic 4">
              <a:extLst>
                <a:ext uri="{FF2B5EF4-FFF2-40B4-BE49-F238E27FC236}">
                  <a16:creationId xmlns:a16="http://schemas.microsoft.com/office/drawing/2014/main" id="{9355D393-1903-AF26-0429-E4A7E9BA6BA6}"/>
                </a:ext>
              </a:extLst>
            </p:cNvPr>
            <p:cNvGrpSpPr/>
            <p:nvPr/>
          </p:nvGrpSpPr>
          <p:grpSpPr>
            <a:xfrm>
              <a:off x="4754743" y="2742257"/>
              <a:ext cx="437299" cy="428715"/>
              <a:chOff x="6155168" y="3999883"/>
              <a:chExt cx="720584" cy="720584"/>
            </a:xfrm>
          </p:grpSpPr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073AD063-D23B-9FC1-62A1-75F8F2F37E85}"/>
                  </a:ext>
                </a:extLst>
              </p:cNvPr>
              <p:cNvSpPr/>
              <p:nvPr/>
            </p:nvSpPr>
            <p:spPr>
              <a:xfrm>
                <a:off x="6155168" y="3999883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03800E6E-5811-6DB7-6F1A-25DAA2503694}"/>
                  </a:ext>
                </a:extLst>
              </p:cNvPr>
              <p:cNvSpPr/>
              <p:nvPr/>
            </p:nvSpPr>
            <p:spPr>
              <a:xfrm>
                <a:off x="6316926" y="4161642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17B69096-5BAA-735B-9843-4C2279730454}"/>
                  </a:ext>
                </a:extLst>
              </p:cNvPr>
              <p:cNvSpPr/>
              <p:nvPr/>
            </p:nvSpPr>
            <p:spPr>
              <a:xfrm>
                <a:off x="6428705" y="4275090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2E9C7F67-42D6-0F3F-19C8-2EDCA415C663}"/>
                  </a:ext>
                </a:extLst>
              </p:cNvPr>
              <p:cNvSpPr/>
              <p:nvPr/>
            </p:nvSpPr>
            <p:spPr>
              <a:xfrm>
                <a:off x="6364473" y="4056065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7BCD1182-945A-1C9B-DA81-5D0672217BB2}"/>
                  </a:ext>
                </a:extLst>
              </p:cNvPr>
              <p:cNvSpPr/>
              <p:nvPr/>
            </p:nvSpPr>
            <p:spPr>
              <a:xfrm>
                <a:off x="6540659" y="4056065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71D52E2C-7887-F6A0-F050-886AC946E24B}"/>
                  </a:ext>
                </a:extLst>
              </p:cNvPr>
              <p:cNvSpPr/>
              <p:nvPr/>
            </p:nvSpPr>
            <p:spPr>
              <a:xfrm>
                <a:off x="6540659" y="4539180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21C703E-0D6A-EE6C-CDBD-948A70F98CED}"/>
                  </a:ext>
                </a:extLst>
              </p:cNvPr>
              <p:cNvSpPr/>
              <p:nvPr/>
            </p:nvSpPr>
            <p:spPr>
              <a:xfrm>
                <a:off x="6364473" y="4539180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F31672DF-D3F3-5E41-E387-87A550E7BFF3}"/>
                  </a:ext>
                </a:extLst>
              </p:cNvPr>
              <p:cNvSpPr/>
              <p:nvPr/>
            </p:nvSpPr>
            <p:spPr>
              <a:xfrm>
                <a:off x="6691156" y="4210859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D5C6141D-61A9-FFEA-65BE-70F4786A43C9}"/>
                  </a:ext>
                </a:extLst>
              </p:cNvPr>
              <p:cNvSpPr/>
              <p:nvPr/>
            </p:nvSpPr>
            <p:spPr>
              <a:xfrm>
                <a:off x="6691156" y="4384370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9006F22-ABAC-298E-BAFD-21F1F5515A70}"/>
                  </a:ext>
                </a:extLst>
              </p:cNvPr>
              <p:cNvSpPr/>
              <p:nvPr/>
            </p:nvSpPr>
            <p:spPr>
              <a:xfrm>
                <a:off x="6211061" y="4384370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FA01DDBB-65DC-DB86-4348-EFD74AF28DEE}"/>
                  </a:ext>
                </a:extLst>
              </p:cNvPr>
              <p:cNvSpPr/>
              <p:nvPr/>
            </p:nvSpPr>
            <p:spPr>
              <a:xfrm>
                <a:off x="6211061" y="4210859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6" name="Graphic 4">
              <a:extLst>
                <a:ext uri="{FF2B5EF4-FFF2-40B4-BE49-F238E27FC236}">
                  <a16:creationId xmlns:a16="http://schemas.microsoft.com/office/drawing/2014/main" id="{DDBEC61F-C861-E656-B72D-850B5BBB81BE}"/>
                </a:ext>
              </a:extLst>
            </p:cNvPr>
            <p:cNvGrpSpPr/>
            <p:nvPr/>
          </p:nvGrpSpPr>
          <p:grpSpPr>
            <a:xfrm>
              <a:off x="5325108" y="2106622"/>
              <a:ext cx="437299" cy="428715"/>
              <a:chOff x="7095019" y="2931506"/>
              <a:chExt cx="720584" cy="720584"/>
            </a:xfrm>
          </p:grpSpPr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02E7673B-854C-0B39-E45B-50DF727753D1}"/>
                  </a:ext>
                </a:extLst>
              </p:cNvPr>
              <p:cNvSpPr/>
              <p:nvPr/>
            </p:nvSpPr>
            <p:spPr>
              <a:xfrm>
                <a:off x="7095019" y="2931506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0F55368D-369C-7867-5AA7-B5CDC343A781}"/>
                  </a:ext>
                </a:extLst>
              </p:cNvPr>
              <p:cNvSpPr/>
              <p:nvPr/>
            </p:nvSpPr>
            <p:spPr>
              <a:xfrm>
                <a:off x="7256777" y="3093265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507D2EDE-D2B4-0C28-C9BC-0206149366C2}"/>
                  </a:ext>
                </a:extLst>
              </p:cNvPr>
              <p:cNvSpPr/>
              <p:nvPr/>
            </p:nvSpPr>
            <p:spPr>
              <a:xfrm>
                <a:off x="7368555" y="3206713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52820AD1-1CCC-EBBC-BC79-5BD3E6B9DA79}"/>
                  </a:ext>
                </a:extLst>
              </p:cNvPr>
              <p:cNvSpPr/>
              <p:nvPr/>
            </p:nvSpPr>
            <p:spPr>
              <a:xfrm>
                <a:off x="7304324" y="2987688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AD30DC12-E305-E617-DA02-61DAEA3025D9}"/>
                  </a:ext>
                </a:extLst>
              </p:cNvPr>
              <p:cNvSpPr/>
              <p:nvPr/>
            </p:nvSpPr>
            <p:spPr>
              <a:xfrm>
                <a:off x="7480510" y="2987688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753CC81-753B-3028-3C0A-F204E70D8448}"/>
                  </a:ext>
                </a:extLst>
              </p:cNvPr>
              <p:cNvSpPr/>
              <p:nvPr/>
            </p:nvSpPr>
            <p:spPr>
              <a:xfrm>
                <a:off x="7480510" y="3470803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AAE69042-2767-8EE8-4A09-95AC92356CA5}"/>
                  </a:ext>
                </a:extLst>
              </p:cNvPr>
              <p:cNvSpPr/>
              <p:nvPr/>
            </p:nvSpPr>
            <p:spPr>
              <a:xfrm>
                <a:off x="7304324" y="3470803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753E8B45-D0F7-5C04-E226-7C9A88E66D77}"/>
                  </a:ext>
                </a:extLst>
              </p:cNvPr>
              <p:cNvSpPr/>
              <p:nvPr/>
            </p:nvSpPr>
            <p:spPr>
              <a:xfrm>
                <a:off x="7631006" y="3142482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1A204DB2-F1B8-B8B9-C2FE-9A806C286BAD}"/>
                  </a:ext>
                </a:extLst>
              </p:cNvPr>
              <p:cNvSpPr/>
              <p:nvPr/>
            </p:nvSpPr>
            <p:spPr>
              <a:xfrm>
                <a:off x="7631006" y="3315993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27C42044-F604-701F-E0EA-BE6FBA5B5F86}"/>
                  </a:ext>
                </a:extLst>
              </p:cNvPr>
              <p:cNvSpPr/>
              <p:nvPr/>
            </p:nvSpPr>
            <p:spPr>
              <a:xfrm>
                <a:off x="7150912" y="3315993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97F8EBAA-C4BC-C088-2C41-5C0E43DB986D}"/>
                  </a:ext>
                </a:extLst>
              </p:cNvPr>
              <p:cNvSpPr/>
              <p:nvPr/>
            </p:nvSpPr>
            <p:spPr>
              <a:xfrm>
                <a:off x="7150912" y="3142482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7" name="Graphic 4">
              <a:extLst>
                <a:ext uri="{FF2B5EF4-FFF2-40B4-BE49-F238E27FC236}">
                  <a16:creationId xmlns:a16="http://schemas.microsoft.com/office/drawing/2014/main" id="{366D7378-1957-6812-C8C1-D20AC7A730B5}"/>
                </a:ext>
              </a:extLst>
            </p:cNvPr>
            <p:cNvGrpSpPr/>
            <p:nvPr/>
          </p:nvGrpSpPr>
          <p:grpSpPr>
            <a:xfrm>
              <a:off x="5154486" y="1404077"/>
              <a:ext cx="437299" cy="428715"/>
              <a:chOff x="6813867" y="1750668"/>
              <a:chExt cx="720584" cy="720584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3B96E1D3-AFF6-F2F2-F4A6-E90D9F34B987}"/>
                  </a:ext>
                </a:extLst>
              </p:cNvPr>
              <p:cNvSpPr/>
              <p:nvPr/>
            </p:nvSpPr>
            <p:spPr>
              <a:xfrm>
                <a:off x="6813867" y="1750668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2923614E-ED9E-86CE-C88C-728F48018E71}"/>
                  </a:ext>
                </a:extLst>
              </p:cNvPr>
              <p:cNvSpPr/>
              <p:nvPr/>
            </p:nvSpPr>
            <p:spPr>
              <a:xfrm>
                <a:off x="6975625" y="1912427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E044A8CB-3A88-D9B3-9A89-4447B2548D4F}"/>
                  </a:ext>
                </a:extLst>
              </p:cNvPr>
              <p:cNvSpPr/>
              <p:nvPr/>
            </p:nvSpPr>
            <p:spPr>
              <a:xfrm>
                <a:off x="7087403" y="2025876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F9F4D03-D1B9-001E-392D-39F11E75C7EA}"/>
                  </a:ext>
                </a:extLst>
              </p:cNvPr>
              <p:cNvSpPr/>
              <p:nvPr/>
            </p:nvSpPr>
            <p:spPr>
              <a:xfrm>
                <a:off x="7023172" y="1806850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3016E298-0960-1ED5-F118-B56F7101FB3F}"/>
                  </a:ext>
                </a:extLst>
              </p:cNvPr>
              <p:cNvSpPr/>
              <p:nvPr/>
            </p:nvSpPr>
            <p:spPr>
              <a:xfrm>
                <a:off x="7199358" y="1806850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56AAB104-D04D-71A9-F23C-48217FC4670B}"/>
                  </a:ext>
                </a:extLst>
              </p:cNvPr>
              <p:cNvSpPr/>
              <p:nvPr/>
            </p:nvSpPr>
            <p:spPr>
              <a:xfrm>
                <a:off x="7199358" y="2289965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0EAB88BA-4C2C-4EF3-88B8-30803D170966}"/>
                  </a:ext>
                </a:extLst>
              </p:cNvPr>
              <p:cNvSpPr/>
              <p:nvPr/>
            </p:nvSpPr>
            <p:spPr>
              <a:xfrm>
                <a:off x="7023172" y="2289965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9BFF3927-DB8F-822B-7E4F-46F93E326035}"/>
                  </a:ext>
                </a:extLst>
              </p:cNvPr>
              <p:cNvSpPr/>
              <p:nvPr/>
            </p:nvSpPr>
            <p:spPr>
              <a:xfrm>
                <a:off x="7349855" y="1961644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4CD328B6-F29C-474C-D8FE-168CDA53829B}"/>
                  </a:ext>
                </a:extLst>
              </p:cNvPr>
              <p:cNvSpPr/>
              <p:nvPr/>
            </p:nvSpPr>
            <p:spPr>
              <a:xfrm>
                <a:off x="7349855" y="2135155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35086D8E-C268-EEEA-9065-D8C41D5EB1DD}"/>
                  </a:ext>
                </a:extLst>
              </p:cNvPr>
              <p:cNvSpPr/>
              <p:nvPr/>
            </p:nvSpPr>
            <p:spPr>
              <a:xfrm>
                <a:off x="6869760" y="2135155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7A4AB80B-D3B5-A136-7C4B-324E28CF75CC}"/>
                  </a:ext>
                </a:extLst>
              </p:cNvPr>
              <p:cNvSpPr/>
              <p:nvPr/>
            </p:nvSpPr>
            <p:spPr>
              <a:xfrm>
                <a:off x="6869760" y="1961644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8" name="Graphic 4">
              <a:extLst>
                <a:ext uri="{FF2B5EF4-FFF2-40B4-BE49-F238E27FC236}">
                  <a16:creationId xmlns:a16="http://schemas.microsoft.com/office/drawing/2014/main" id="{11F71EA2-5678-081D-AB17-30778FE2AE28}"/>
                </a:ext>
              </a:extLst>
            </p:cNvPr>
            <p:cNvGrpSpPr/>
            <p:nvPr/>
          </p:nvGrpSpPr>
          <p:grpSpPr>
            <a:xfrm>
              <a:off x="6263822" y="2218177"/>
              <a:ext cx="253022" cy="303686"/>
              <a:chOff x="8651708" y="3062651"/>
              <a:chExt cx="416931" cy="510435"/>
            </a:xfrm>
          </p:grpSpPr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7AD068CD-8F8F-34FA-67B3-2E081A795074}"/>
                  </a:ext>
                </a:extLst>
              </p:cNvPr>
              <p:cNvSpPr/>
              <p:nvPr/>
            </p:nvSpPr>
            <p:spPr>
              <a:xfrm>
                <a:off x="8700042" y="3107627"/>
                <a:ext cx="368598" cy="465458"/>
              </a:xfrm>
              <a:custGeom>
                <a:avLst/>
                <a:gdLst>
                  <a:gd name="connsiteX0" fmla="*/ 116902 w 368598"/>
                  <a:gd name="connsiteY0" fmla="*/ -27 h 465458"/>
                  <a:gd name="connsiteX1" fmla="*/ 368412 w 368598"/>
                  <a:gd name="connsiteY1" fmla="*/ -27 h 465458"/>
                  <a:gd name="connsiteX2" fmla="*/ 368412 w 368598"/>
                  <a:gd name="connsiteY2" fmla="*/ 465432 h 465458"/>
                  <a:gd name="connsiteX3" fmla="*/ -186 w 368598"/>
                  <a:gd name="connsiteY3" fmla="*/ 465432 h 465458"/>
                  <a:gd name="connsiteX4" fmla="*/ -186 w 368598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98" h="465458">
                    <a:moveTo>
                      <a:pt x="116902" y="-27"/>
                    </a:moveTo>
                    <a:lnTo>
                      <a:pt x="368412" y="-27"/>
                    </a:lnTo>
                    <a:lnTo>
                      <a:pt x="36841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1601B105-3BBD-54B0-F57F-8B055984C98B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368573" cy="465458"/>
              </a:xfrm>
              <a:custGeom>
                <a:avLst/>
                <a:gdLst>
                  <a:gd name="connsiteX0" fmla="*/ 116958 w 368573"/>
                  <a:gd name="connsiteY0" fmla="*/ -27 h 465458"/>
                  <a:gd name="connsiteX1" fmla="*/ 368388 w 368573"/>
                  <a:gd name="connsiteY1" fmla="*/ -27 h 465458"/>
                  <a:gd name="connsiteX2" fmla="*/ 368388 w 368573"/>
                  <a:gd name="connsiteY2" fmla="*/ 465432 h 465458"/>
                  <a:gd name="connsiteX3" fmla="*/ -186 w 368573"/>
                  <a:gd name="connsiteY3" fmla="*/ 465432 h 465458"/>
                  <a:gd name="connsiteX4" fmla="*/ -186 w 368573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73" h="465458">
                    <a:moveTo>
                      <a:pt x="116958" y="-27"/>
                    </a:moveTo>
                    <a:lnTo>
                      <a:pt x="368388" y="-27"/>
                    </a:lnTo>
                    <a:lnTo>
                      <a:pt x="368388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6A2FCB56-E864-A35A-0F48-77E70646EBD3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117143" cy="115328"/>
              </a:xfrm>
              <a:custGeom>
                <a:avLst/>
                <a:gdLst>
                  <a:gd name="connsiteX0" fmla="*/ -186 w 117143"/>
                  <a:gd name="connsiteY0" fmla="*/ 115301 h 115328"/>
                  <a:gd name="connsiteX1" fmla="*/ 116958 w 117143"/>
                  <a:gd name="connsiteY1" fmla="*/ 115301 h 115328"/>
                  <a:gd name="connsiteX2" fmla="*/ 116958 w 11714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43" h="115328">
                    <a:moveTo>
                      <a:pt x="-186" y="115301"/>
                    </a:moveTo>
                    <a:lnTo>
                      <a:pt x="116958" y="115301"/>
                    </a:lnTo>
                    <a:lnTo>
                      <a:pt x="11695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F6E83C0A-8162-5E7D-19DE-1835965B46B1}"/>
                  </a:ext>
                </a:extLst>
              </p:cNvPr>
              <p:cNvSpPr/>
              <p:nvPr/>
            </p:nvSpPr>
            <p:spPr>
              <a:xfrm>
                <a:off x="8716156" y="3459943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10C175AF-1158-51E1-98BB-4C418D74D3BF}"/>
                  </a:ext>
                </a:extLst>
              </p:cNvPr>
              <p:cNvSpPr/>
              <p:nvPr/>
            </p:nvSpPr>
            <p:spPr>
              <a:xfrm>
                <a:off x="8716156" y="339003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F4E7B0FC-7D97-2E5E-219F-4988D484F961}"/>
                  </a:ext>
                </a:extLst>
              </p:cNvPr>
              <p:cNvSpPr/>
              <p:nvPr/>
            </p:nvSpPr>
            <p:spPr>
              <a:xfrm>
                <a:off x="8716156" y="332012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190274 w 239621"/>
                  <a:gd name="connsiteY1" fmla="*/ -27 h 8032"/>
                  <a:gd name="connsiteX2" fmla="*/ 147379 w 239621"/>
                  <a:gd name="connsiteY2" fmla="*/ -27 h 8032"/>
                  <a:gd name="connsiteX3" fmla="*/ -186 w 239621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190274" y="-27"/>
                    </a:lnTo>
                    <a:moveTo>
                      <a:pt x="147379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449B5203-157E-8854-D278-CF32A7FE638E}"/>
                  </a:ext>
                </a:extLst>
              </p:cNvPr>
              <p:cNvSpPr/>
              <p:nvPr/>
            </p:nvSpPr>
            <p:spPr>
              <a:xfrm>
                <a:off x="8716156" y="325021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9" name="Graphic 4">
              <a:extLst>
                <a:ext uri="{FF2B5EF4-FFF2-40B4-BE49-F238E27FC236}">
                  <a16:creationId xmlns:a16="http://schemas.microsoft.com/office/drawing/2014/main" id="{437D2864-9205-38B4-89C7-DB7CD4F886FC}"/>
                </a:ext>
              </a:extLst>
            </p:cNvPr>
            <p:cNvGrpSpPr/>
            <p:nvPr/>
          </p:nvGrpSpPr>
          <p:grpSpPr>
            <a:xfrm>
              <a:off x="5707087" y="2846236"/>
              <a:ext cx="253003" cy="303686"/>
              <a:chOff x="7735956" y="4139061"/>
              <a:chExt cx="416899" cy="510435"/>
            </a:xfrm>
          </p:grpSpPr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8D64F0F4-E59C-788B-4AC4-100C1E391F54}"/>
                  </a:ext>
                </a:extLst>
              </p:cNvPr>
              <p:cNvSpPr/>
              <p:nvPr/>
            </p:nvSpPr>
            <p:spPr>
              <a:xfrm>
                <a:off x="7784290" y="4184037"/>
                <a:ext cx="368566" cy="465458"/>
              </a:xfrm>
              <a:custGeom>
                <a:avLst/>
                <a:gdLst>
                  <a:gd name="connsiteX0" fmla="*/ 116926 w 368566"/>
                  <a:gd name="connsiteY0" fmla="*/ -27 h 465458"/>
                  <a:gd name="connsiteX1" fmla="*/ 368380 w 368566"/>
                  <a:gd name="connsiteY1" fmla="*/ -27 h 465458"/>
                  <a:gd name="connsiteX2" fmla="*/ 368380 w 368566"/>
                  <a:gd name="connsiteY2" fmla="*/ 465432 h 465458"/>
                  <a:gd name="connsiteX3" fmla="*/ -186 w 368566"/>
                  <a:gd name="connsiteY3" fmla="*/ 465432 h 465458"/>
                  <a:gd name="connsiteX4" fmla="*/ -186 w 368566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66" h="465458">
                    <a:moveTo>
                      <a:pt x="116926" y="-27"/>
                    </a:moveTo>
                    <a:lnTo>
                      <a:pt x="368380" y="-27"/>
                    </a:lnTo>
                    <a:lnTo>
                      <a:pt x="368380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40091C00-2E74-5FED-F682-C2B9F7F1D425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368557" cy="465458"/>
              </a:xfrm>
              <a:custGeom>
                <a:avLst/>
                <a:gdLst>
                  <a:gd name="connsiteX0" fmla="*/ 116918 w 368557"/>
                  <a:gd name="connsiteY0" fmla="*/ -27 h 465458"/>
                  <a:gd name="connsiteX1" fmla="*/ 368372 w 368557"/>
                  <a:gd name="connsiteY1" fmla="*/ -27 h 465458"/>
                  <a:gd name="connsiteX2" fmla="*/ 368372 w 368557"/>
                  <a:gd name="connsiteY2" fmla="*/ 465432 h 465458"/>
                  <a:gd name="connsiteX3" fmla="*/ -186 w 368557"/>
                  <a:gd name="connsiteY3" fmla="*/ 465432 h 465458"/>
                  <a:gd name="connsiteX4" fmla="*/ -186 w 368557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57" h="465458">
                    <a:moveTo>
                      <a:pt x="116918" y="-27"/>
                    </a:moveTo>
                    <a:lnTo>
                      <a:pt x="368372" y="-27"/>
                    </a:lnTo>
                    <a:lnTo>
                      <a:pt x="36837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7333414-9F4F-C0D0-B0A7-FC2501ED4DAE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117103" cy="115328"/>
              </a:xfrm>
              <a:custGeom>
                <a:avLst/>
                <a:gdLst>
                  <a:gd name="connsiteX0" fmla="*/ -186 w 117103"/>
                  <a:gd name="connsiteY0" fmla="*/ 115301 h 115328"/>
                  <a:gd name="connsiteX1" fmla="*/ 116918 w 117103"/>
                  <a:gd name="connsiteY1" fmla="*/ 115301 h 115328"/>
                  <a:gd name="connsiteX2" fmla="*/ 116918 w 11710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03" h="115328">
                    <a:moveTo>
                      <a:pt x="-186" y="115301"/>
                    </a:moveTo>
                    <a:lnTo>
                      <a:pt x="116918" y="115301"/>
                    </a:lnTo>
                    <a:lnTo>
                      <a:pt x="11691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A3890521-6EA5-75E8-E44B-B710F092D89F}"/>
                  </a:ext>
                </a:extLst>
              </p:cNvPr>
              <p:cNvSpPr/>
              <p:nvPr/>
            </p:nvSpPr>
            <p:spPr>
              <a:xfrm>
                <a:off x="7800405" y="4536353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F1245F2-0B9B-739B-3080-15DB90DFDB93}"/>
                  </a:ext>
                </a:extLst>
              </p:cNvPr>
              <p:cNvSpPr/>
              <p:nvPr/>
            </p:nvSpPr>
            <p:spPr>
              <a:xfrm>
                <a:off x="7800405" y="446644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DF7F990F-3F8E-4256-5C16-1BFB13C98D39}"/>
                  </a:ext>
                </a:extLst>
              </p:cNvPr>
              <p:cNvSpPr/>
              <p:nvPr/>
            </p:nvSpPr>
            <p:spPr>
              <a:xfrm>
                <a:off x="7800405" y="439653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190298 w 239653"/>
                  <a:gd name="connsiteY1" fmla="*/ -27 h 8032"/>
                  <a:gd name="connsiteX2" fmla="*/ 147394 w 239653"/>
                  <a:gd name="connsiteY2" fmla="*/ -27 h 8032"/>
                  <a:gd name="connsiteX3" fmla="*/ -186 w 239653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190298" y="-27"/>
                    </a:lnTo>
                    <a:moveTo>
                      <a:pt x="147394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A1B3CCAE-7F6E-EB18-F67D-C67175C59990}"/>
                  </a:ext>
                </a:extLst>
              </p:cNvPr>
              <p:cNvSpPr/>
              <p:nvPr/>
            </p:nvSpPr>
            <p:spPr>
              <a:xfrm>
                <a:off x="7800405" y="432662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DCE8B60-7300-E6DD-A134-7D163B581E42}"/>
                </a:ext>
              </a:extLst>
            </p:cNvPr>
            <p:cNvSpPr/>
            <p:nvPr/>
          </p:nvSpPr>
          <p:spPr>
            <a:xfrm>
              <a:off x="5635659" y="137422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C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639E12A-9EFF-59F1-4390-14D11730DA27}"/>
                </a:ext>
              </a:extLst>
            </p:cNvPr>
            <p:cNvSpPr/>
            <p:nvPr/>
          </p:nvSpPr>
          <p:spPr>
            <a:xfrm>
              <a:off x="5809815" y="207129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D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5CE142-77AE-9113-1E9B-663951A64E5D}"/>
                </a:ext>
              </a:extLst>
            </p:cNvPr>
            <p:cNvSpPr/>
            <p:nvPr/>
          </p:nvSpPr>
          <p:spPr>
            <a:xfrm>
              <a:off x="5239447" y="271338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090EC2-6623-F00F-9003-076675CD5C1F}"/>
              </a:ext>
            </a:extLst>
          </p:cNvPr>
          <p:cNvGrpSpPr/>
          <p:nvPr/>
        </p:nvGrpSpPr>
        <p:grpSpPr>
          <a:xfrm>
            <a:off x="3104619" y="2946030"/>
            <a:ext cx="1220523" cy="1630804"/>
            <a:chOff x="2328463" y="1774976"/>
            <a:chExt cx="915392" cy="1223103"/>
          </a:xfrm>
        </p:grpSpPr>
        <p:grpSp>
          <p:nvGrpSpPr>
            <p:cNvPr id="443" name="Graphic 4">
              <a:extLst>
                <a:ext uri="{FF2B5EF4-FFF2-40B4-BE49-F238E27FC236}">
                  <a16:creationId xmlns:a16="http://schemas.microsoft.com/office/drawing/2014/main" id="{1090985F-0A15-7DEB-4120-09EB2D525B32}"/>
                </a:ext>
              </a:extLst>
            </p:cNvPr>
            <p:cNvGrpSpPr/>
            <p:nvPr/>
          </p:nvGrpSpPr>
          <p:grpSpPr>
            <a:xfrm>
              <a:off x="2779315" y="2623087"/>
              <a:ext cx="464540" cy="374992"/>
              <a:chOff x="2900048" y="3799582"/>
              <a:chExt cx="765472" cy="630286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94AE228-8D85-A9F8-0BE1-C7C77D240D09}"/>
                  </a:ext>
                </a:extLst>
              </p:cNvPr>
              <p:cNvSpPr/>
              <p:nvPr/>
            </p:nvSpPr>
            <p:spPr>
              <a:xfrm>
                <a:off x="2900048" y="379958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1B65A8B-8E5B-4678-2EAF-F2C2C1DE0A54}"/>
                  </a:ext>
                </a:extLst>
              </p:cNvPr>
              <p:cNvSpPr/>
              <p:nvPr/>
            </p:nvSpPr>
            <p:spPr>
              <a:xfrm>
                <a:off x="2935609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51FDE14-AC89-13E0-451E-B4EAA5AA996D}"/>
                  </a:ext>
                </a:extLst>
              </p:cNvPr>
              <p:cNvSpPr/>
              <p:nvPr/>
            </p:nvSpPr>
            <p:spPr>
              <a:xfrm>
                <a:off x="3020188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63AB4CDD-1A78-000A-AD16-CA6133DCFE18}"/>
                  </a:ext>
                </a:extLst>
              </p:cNvPr>
              <p:cNvSpPr/>
              <p:nvPr/>
            </p:nvSpPr>
            <p:spPr>
              <a:xfrm>
                <a:off x="3104767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77D9C37F-E906-407A-7C70-B242B607E7AE}"/>
                  </a:ext>
                </a:extLst>
              </p:cNvPr>
              <p:cNvSpPr/>
              <p:nvPr/>
            </p:nvSpPr>
            <p:spPr>
              <a:xfrm>
                <a:off x="2918202" y="393857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6 h 471732"/>
                  <a:gd name="connsiteX3" fmla="*/ -186 w 728649"/>
                  <a:gd name="connsiteY3" fmla="*/ 471706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6"/>
                    </a:lnTo>
                    <a:lnTo>
                      <a:pt x="-186" y="471706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EC727DD8-E885-457D-3C66-39C2532AC22B}"/>
                  </a:ext>
                </a:extLst>
              </p:cNvPr>
              <p:cNvSpPr/>
              <p:nvPr/>
            </p:nvSpPr>
            <p:spPr>
              <a:xfrm>
                <a:off x="3031795" y="404014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E87D05BB-4243-6961-30BC-CD68A84C5DD0}"/>
                  </a:ext>
                </a:extLst>
              </p:cNvPr>
              <p:cNvSpPr/>
              <p:nvPr/>
            </p:nvSpPr>
            <p:spPr>
              <a:xfrm>
                <a:off x="3031795" y="417550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DBA7790B-6458-A07C-0603-3DF1DA4961B9}"/>
                  </a:ext>
                </a:extLst>
              </p:cNvPr>
              <p:cNvSpPr/>
              <p:nvPr/>
            </p:nvSpPr>
            <p:spPr>
              <a:xfrm>
                <a:off x="3034382" y="431086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EC560C54-1271-DBA6-7280-3A0366705DC0}"/>
                  </a:ext>
                </a:extLst>
              </p:cNvPr>
              <p:cNvSpPr/>
              <p:nvPr/>
            </p:nvSpPr>
            <p:spPr>
              <a:xfrm>
                <a:off x="3243259" y="3975949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4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9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75778968-0C4B-8AA0-AB41-D14D956AA61E}"/>
                  </a:ext>
                </a:extLst>
              </p:cNvPr>
              <p:cNvSpPr/>
              <p:nvPr/>
            </p:nvSpPr>
            <p:spPr>
              <a:xfrm>
                <a:off x="3290793" y="402322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4" name="Graphic 4">
              <a:extLst>
                <a:ext uri="{FF2B5EF4-FFF2-40B4-BE49-F238E27FC236}">
                  <a16:creationId xmlns:a16="http://schemas.microsoft.com/office/drawing/2014/main" id="{08F871C8-138F-15A4-F8DE-3AB05118227E}"/>
                </a:ext>
              </a:extLst>
            </p:cNvPr>
            <p:cNvGrpSpPr/>
            <p:nvPr/>
          </p:nvGrpSpPr>
          <p:grpSpPr>
            <a:xfrm>
              <a:off x="2598943" y="1834517"/>
              <a:ext cx="464540" cy="374992"/>
              <a:chOff x="2602830" y="2474152"/>
              <a:chExt cx="765472" cy="630286"/>
            </a:xfrm>
          </p:grpSpPr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1CBDBD91-476A-AD4E-69D6-38B78C371F9E}"/>
                  </a:ext>
                </a:extLst>
              </p:cNvPr>
              <p:cNvSpPr/>
              <p:nvPr/>
            </p:nvSpPr>
            <p:spPr>
              <a:xfrm>
                <a:off x="2602830" y="247415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D5DC4CA8-2B0D-7C5A-9904-8982B5E1A387}"/>
                  </a:ext>
                </a:extLst>
              </p:cNvPr>
              <p:cNvSpPr/>
              <p:nvPr/>
            </p:nvSpPr>
            <p:spPr>
              <a:xfrm>
                <a:off x="2638392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538329EC-F270-3CA8-1E83-395A1D357ECC}"/>
                  </a:ext>
                </a:extLst>
              </p:cNvPr>
              <p:cNvSpPr/>
              <p:nvPr/>
            </p:nvSpPr>
            <p:spPr>
              <a:xfrm>
                <a:off x="2722970" y="2498203"/>
                <a:ext cx="24275" cy="24283"/>
              </a:xfrm>
              <a:custGeom>
                <a:avLst/>
                <a:gdLst>
                  <a:gd name="connsiteX0" fmla="*/ 24090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90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90" y="12119"/>
                    </a:moveTo>
                    <a:cubicBezTo>
                      <a:pt x="24090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90" y="5411"/>
                      <a:pt x="24090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1E8DE85B-282C-E8D2-5226-49FB2E6D330E}"/>
                  </a:ext>
                </a:extLst>
              </p:cNvPr>
              <p:cNvSpPr/>
              <p:nvPr/>
            </p:nvSpPr>
            <p:spPr>
              <a:xfrm>
                <a:off x="2807549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099E29D9-CBE6-E698-5A6B-8DAAF8B591D4}"/>
                  </a:ext>
                </a:extLst>
              </p:cNvPr>
              <p:cNvSpPr/>
              <p:nvPr/>
            </p:nvSpPr>
            <p:spPr>
              <a:xfrm>
                <a:off x="2620984" y="261314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5 h 471732"/>
                  <a:gd name="connsiteX3" fmla="*/ -186 w 728649"/>
                  <a:gd name="connsiteY3" fmla="*/ 471705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5"/>
                    </a:lnTo>
                    <a:lnTo>
                      <a:pt x="-186" y="471705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E47A5EE-C253-3535-9EE9-89CDA6D6E080}"/>
                  </a:ext>
                </a:extLst>
              </p:cNvPr>
              <p:cNvSpPr/>
              <p:nvPr/>
            </p:nvSpPr>
            <p:spPr>
              <a:xfrm>
                <a:off x="2734578" y="271471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510A1D83-EB68-3744-A97A-D5D1C80BD713}"/>
                  </a:ext>
                </a:extLst>
              </p:cNvPr>
              <p:cNvSpPr/>
              <p:nvPr/>
            </p:nvSpPr>
            <p:spPr>
              <a:xfrm>
                <a:off x="2734578" y="285007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CE1F17AB-0105-A146-CAEE-C152E759D74B}"/>
                  </a:ext>
                </a:extLst>
              </p:cNvPr>
              <p:cNvSpPr/>
              <p:nvPr/>
            </p:nvSpPr>
            <p:spPr>
              <a:xfrm>
                <a:off x="2737165" y="298543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A053F51E-A066-8696-F53F-477B4C1EE333}"/>
                  </a:ext>
                </a:extLst>
              </p:cNvPr>
              <p:cNvSpPr/>
              <p:nvPr/>
            </p:nvSpPr>
            <p:spPr>
              <a:xfrm>
                <a:off x="2946041" y="2650518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3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8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92D331F-D142-C480-1B0D-09B33C5A5367}"/>
                  </a:ext>
                </a:extLst>
              </p:cNvPr>
              <p:cNvSpPr/>
              <p:nvPr/>
            </p:nvSpPr>
            <p:spPr>
              <a:xfrm>
                <a:off x="2993575" y="269779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D1EF01-DDBA-8AF2-B00F-A5ADAC95F0C8}"/>
                </a:ext>
              </a:extLst>
            </p:cNvPr>
            <p:cNvSpPr/>
            <p:nvPr/>
          </p:nvSpPr>
          <p:spPr>
            <a:xfrm>
              <a:off x="2503447" y="2578264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F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753325-A616-9891-598F-26293C993631}"/>
                </a:ext>
              </a:extLst>
            </p:cNvPr>
            <p:cNvSpPr/>
            <p:nvPr/>
          </p:nvSpPr>
          <p:spPr>
            <a:xfrm>
              <a:off x="2328463" y="1774976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G</a:t>
              </a:r>
            </a:p>
          </p:txBody>
        </p:sp>
      </p:grpSp>
      <p:sp>
        <p:nvSpPr>
          <p:cNvPr id="537" name="Text Placeholder 2">
            <a:extLst>
              <a:ext uri="{FF2B5EF4-FFF2-40B4-BE49-F238E27FC236}">
                <a16:creationId xmlns:a16="http://schemas.microsoft.com/office/drawing/2014/main" id="{0EE495D3-1221-D685-DB73-4684DC65371B}"/>
              </a:ext>
            </a:extLst>
          </p:cNvPr>
          <p:cNvSpPr txBox="1">
            <a:spLocks/>
          </p:cNvSpPr>
          <p:nvPr/>
        </p:nvSpPr>
        <p:spPr>
          <a:xfrm>
            <a:off x="9384435" y="1209707"/>
            <a:ext cx="2987812" cy="1716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98962" indent="0">
              <a:buClr>
                <a:srgbClr val="1F2328"/>
              </a:buClr>
              <a:buSzPts val="1250"/>
              <a:buNone/>
            </a:pPr>
            <a:r>
              <a:rPr lang="en-US" sz="2400" b="1" dirty="0">
                <a:solidFill>
                  <a:srgbClr val="1F2328"/>
                </a:solidFill>
                <a:latin typeface="Gilmer Bold" pitchFamily="2" charset="77"/>
              </a:rPr>
              <a:t>Clients</a:t>
            </a:r>
          </a:p>
          <a:p>
            <a:pPr marL="198962" indent="0"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  <a:latin typeface="Gill Sans MT" panose="020B0502020104020203" pitchFamily="34" charset="77"/>
              </a:rPr>
              <a:t>    </a:t>
            </a:r>
            <a:r>
              <a:rPr lang="en-US" sz="2000" b="1" dirty="0">
                <a:solidFill>
                  <a:srgbClr val="1F2328"/>
                </a:solidFill>
                <a:latin typeface="Gilmer Medium" pitchFamily="2" charset="77"/>
              </a:rPr>
              <a:t>Editors</a:t>
            </a:r>
            <a:endParaRPr lang="en-US" sz="2400" b="1" dirty="0">
              <a:solidFill>
                <a:srgbClr val="1F2328"/>
              </a:solidFill>
              <a:latin typeface="Gilmer Medium" pitchFamily="2" charset="77"/>
            </a:endParaRPr>
          </a:p>
          <a:p>
            <a:pPr marL="808546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sz="1867" dirty="0">
                <a:solidFill>
                  <a:srgbClr val="1F2328"/>
                </a:solidFill>
                <a:latin typeface="Gill Sans MT" panose="020B0502020104020203" pitchFamily="34" charset="77"/>
              </a:rPr>
              <a:t>  </a:t>
            </a:r>
            <a:r>
              <a:rPr lang="en-US" sz="1867" dirty="0">
                <a:solidFill>
                  <a:srgbClr val="1F2328"/>
                </a:solidFill>
                <a:latin typeface="Gilmer" pitchFamily="2" charset="77"/>
              </a:rPr>
              <a:t>Visual</a:t>
            </a:r>
          </a:p>
          <a:p>
            <a:pPr marL="808546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sz="1867" dirty="0">
                <a:solidFill>
                  <a:srgbClr val="1F2328"/>
                </a:solidFill>
                <a:latin typeface="Gilmer" pitchFamily="2" charset="77"/>
              </a:rPr>
              <a:t>  Projectional</a:t>
            </a:r>
          </a:p>
          <a:p>
            <a:pPr marL="198962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  <a:latin typeface="Gill Sans MT" panose="020B0502020104020203" pitchFamily="34" charset="77"/>
              </a:rPr>
              <a:t>    </a:t>
            </a:r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E66469-45A0-917A-1BD0-07183522A524}"/>
              </a:ext>
            </a:extLst>
          </p:cNvPr>
          <p:cNvSpPr/>
          <p:nvPr/>
        </p:nvSpPr>
        <p:spPr>
          <a:xfrm>
            <a:off x="10043846" y="2211037"/>
            <a:ext cx="267459" cy="2916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2400" b="1" dirty="0">
                <a:latin typeface="Gilmer Bold" pitchFamily="2" charset="77"/>
              </a:rPr>
              <a:t>F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E3728D-3A5F-2910-97E3-79B46699E851}"/>
              </a:ext>
            </a:extLst>
          </p:cNvPr>
          <p:cNvSpPr/>
          <p:nvPr/>
        </p:nvSpPr>
        <p:spPr>
          <a:xfrm>
            <a:off x="10043846" y="2596407"/>
            <a:ext cx="267459" cy="2916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2400" b="1" dirty="0">
                <a:latin typeface="Gilmer Bold" pitchFamily="2" charset="77"/>
              </a:rPr>
              <a:t>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ABD377-E201-B993-6607-693654594A9E}"/>
              </a:ext>
            </a:extLst>
          </p:cNvPr>
          <p:cNvSpPr txBox="1"/>
          <p:nvPr/>
        </p:nvSpPr>
        <p:spPr>
          <a:xfrm>
            <a:off x="-578764" y="-1660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AB2E63-9D5F-EF63-2F04-CC32A7B73454}"/>
              </a:ext>
            </a:extLst>
          </p:cNvPr>
          <p:cNvSpPr/>
          <p:nvPr/>
        </p:nvSpPr>
        <p:spPr>
          <a:xfrm>
            <a:off x="10043846" y="3358247"/>
            <a:ext cx="267459" cy="2916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2400" b="1" dirty="0">
                <a:latin typeface="Gilmer Bold" pitchFamily="2" charset="77"/>
              </a:rPr>
              <a:t>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27675D-9287-2E85-DEA7-BDD7CC587D50}"/>
              </a:ext>
            </a:extLst>
          </p:cNvPr>
          <p:cNvSpPr/>
          <p:nvPr/>
        </p:nvSpPr>
        <p:spPr>
          <a:xfrm>
            <a:off x="10043846" y="3741238"/>
            <a:ext cx="267459" cy="2916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2400" b="1" dirty="0">
                <a:latin typeface="Gilmer Bold" pitchFamily="2" charset="77"/>
              </a:rPr>
              <a:t>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192CD0-694D-222D-12C9-73BB12E9CEBA}"/>
              </a:ext>
            </a:extLst>
          </p:cNvPr>
          <p:cNvSpPr/>
          <p:nvPr/>
        </p:nvSpPr>
        <p:spPr>
          <a:xfrm>
            <a:off x="10043846" y="4124229"/>
            <a:ext cx="267459" cy="2916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2400" b="1" dirty="0">
                <a:latin typeface="Gilmer Bold" pitchFamily="2" charset="77"/>
              </a:rPr>
              <a:t>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CA0F7D0-CF06-54DE-6485-BFF6F5B8B7E7}"/>
              </a:ext>
            </a:extLst>
          </p:cNvPr>
          <p:cNvSpPr txBox="1">
            <a:spLocks/>
          </p:cNvSpPr>
          <p:nvPr/>
        </p:nvSpPr>
        <p:spPr>
          <a:xfrm>
            <a:off x="9384435" y="2810727"/>
            <a:ext cx="3058085" cy="1678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98962" indent="0"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  <a:latin typeface="Gilmer" pitchFamily="2" charset="77"/>
              </a:rPr>
              <a:t>    </a:t>
            </a:r>
            <a:r>
              <a:rPr lang="en-US" sz="2400" b="1" dirty="0">
                <a:solidFill>
                  <a:srgbClr val="1F2328"/>
                </a:solidFill>
                <a:latin typeface="Gilmer Medium" pitchFamily="2" charset="77"/>
              </a:rPr>
              <a:t>Processors</a:t>
            </a:r>
            <a:endParaRPr lang="en-US" sz="2933" b="1" dirty="0">
              <a:solidFill>
                <a:srgbClr val="1F2328"/>
              </a:solidFill>
              <a:latin typeface="Gilmer Medium" pitchFamily="2" charset="77"/>
            </a:endParaRPr>
          </a:p>
          <a:p>
            <a:pPr marL="808546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sz="1867" dirty="0">
                <a:solidFill>
                  <a:srgbClr val="1F2328"/>
                </a:solidFill>
                <a:latin typeface="Gilmer" pitchFamily="2" charset="77"/>
              </a:rPr>
              <a:t>  </a:t>
            </a:r>
            <a:r>
              <a:rPr lang="en-US" sz="1800" dirty="0">
                <a:solidFill>
                  <a:srgbClr val="1F2328"/>
                </a:solidFill>
                <a:latin typeface="Gilmer" pitchFamily="2" charset="77"/>
              </a:rPr>
              <a:t>Model checker</a:t>
            </a:r>
          </a:p>
          <a:p>
            <a:pPr marL="808546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  <a:latin typeface="Gilmer" pitchFamily="2" charset="77"/>
              </a:rPr>
              <a:t>  Importer</a:t>
            </a:r>
          </a:p>
          <a:p>
            <a:pPr marL="808546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  <a:latin typeface="Gilmer" pitchFamily="2" charset="77"/>
              </a:rPr>
              <a:t>  Generator </a:t>
            </a:r>
            <a:endParaRPr lang="en-US" sz="1800" dirty="0">
              <a:latin typeface="Gilmer" pitchFamily="2" charset="77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F1339AD-6A36-031D-E686-B5A4EA1BC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6609" y="5383313"/>
            <a:ext cx="884730" cy="88943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43A857A-6F89-EB69-1668-7305FA41C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62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4936D-195F-E802-CFDF-2FB2B8150750}"/>
              </a:ext>
            </a:extLst>
          </p:cNvPr>
          <p:cNvSpPr txBox="1"/>
          <p:nvPr/>
        </p:nvSpPr>
        <p:spPr>
          <a:xfrm>
            <a:off x="661284" y="1661159"/>
            <a:ext cx="5957956" cy="2255521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numCol="1" spcCol="288000" rtlCol="0" anchor="t">
            <a:noAutofit/>
          </a:bodyPr>
          <a:lstStyle/>
          <a:p>
            <a:endParaRPr lang="en-US" b="1" dirty="0">
              <a:latin typeface="Gilmer Medium" pitchFamily="2" charset="77"/>
            </a:endParaRPr>
          </a:p>
          <a:p>
            <a:endParaRPr lang="en-US" b="1" dirty="0">
              <a:latin typeface="Gilmer Medium" pitchFamily="2" charset="77"/>
            </a:endParaRPr>
          </a:p>
          <a:p>
            <a:r>
              <a:rPr lang="en-US" b="1" dirty="0" err="1">
                <a:latin typeface="Gilmer Medium" pitchFamily="2" charset="77"/>
              </a:rPr>
              <a:t>Meinte</a:t>
            </a:r>
            <a:r>
              <a:rPr lang="en-US" b="1" dirty="0">
                <a:latin typeface="Gilmer Medium" pitchFamily="2" charset="77"/>
              </a:rPr>
              <a:t> Boersma	    </a:t>
            </a:r>
            <a:r>
              <a:rPr lang="en-US" dirty="0">
                <a:latin typeface="Gilmer" pitchFamily="2" charset="77"/>
              </a:rPr>
              <a:t>Freelancer</a:t>
            </a:r>
            <a:endParaRPr lang="en-NL" dirty="0">
              <a:latin typeface="Gilmer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Norman Koester	    </a:t>
            </a:r>
            <a:r>
              <a:rPr lang="en-US" dirty="0" err="1">
                <a:latin typeface="Gilmer" pitchFamily="2" charset="77"/>
              </a:rPr>
              <a:t>itemis</a:t>
            </a:r>
            <a:r>
              <a:rPr lang="en-US" dirty="0">
                <a:latin typeface="Gilmer" pitchFamily="2" charset="77"/>
              </a:rPr>
              <a:t> (Modelix)</a:t>
            </a:r>
            <a:endParaRPr lang="en-NL" dirty="0">
              <a:latin typeface="Gilmer" pitchFamily="2" charset="77"/>
            </a:endParaRPr>
          </a:p>
          <a:p>
            <a:r>
              <a:rPr lang="en-US" b="1" dirty="0" err="1">
                <a:latin typeface="Gilmer Medium" pitchFamily="2" charset="77"/>
              </a:rPr>
              <a:t>Sergej</a:t>
            </a:r>
            <a:r>
              <a:rPr lang="en-US" b="1" dirty="0">
                <a:latin typeface="Gilmer Medium" pitchFamily="2" charset="77"/>
              </a:rPr>
              <a:t> </a:t>
            </a:r>
            <a:r>
              <a:rPr lang="en-US" b="1" dirty="0" err="1">
                <a:latin typeface="Gilmer Medium" pitchFamily="2" charset="77"/>
              </a:rPr>
              <a:t>Koscejev</a:t>
            </a:r>
            <a:r>
              <a:rPr lang="en-US" b="1" dirty="0">
                <a:latin typeface="Gilmer Medium" pitchFamily="2" charset="77"/>
              </a:rPr>
              <a:t>	    </a:t>
            </a:r>
            <a:r>
              <a:rPr lang="en-US" dirty="0">
                <a:latin typeface="Gilmer" pitchFamily="2" charset="77"/>
              </a:rPr>
              <a:t>Freelancer</a:t>
            </a:r>
            <a:endParaRPr lang="en-NL" dirty="0">
              <a:latin typeface="Gilmer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Sascha </a:t>
            </a:r>
            <a:r>
              <a:rPr lang="en-US" b="1" dirty="0" err="1">
                <a:latin typeface="Gilmer Medium" pitchFamily="2" charset="77"/>
              </a:rPr>
              <a:t>Lisson</a:t>
            </a:r>
            <a:r>
              <a:rPr lang="en-US" b="1" dirty="0">
                <a:latin typeface="Gilmer Medium" pitchFamily="2" charset="77"/>
              </a:rPr>
              <a:t>               </a:t>
            </a:r>
            <a:r>
              <a:rPr lang="en-US" dirty="0" err="1">
                <a:latin typeface="Gilmer" pitchFamily="2" charset="77"/>
              </a:rPr>
              <a:t>itemis</a:t>
            </a:r>
            <a:r>
              <a:rPr lang="en-US" dirty="0">
                <a:latin typeface="Gilmer" pitchFamily="2" charset="77"/>
              </a:rPr>
              <a:t> (Modelix)</a:t>
            </a:r>
            <a:endParaRPr lang="en-NL" dirty="0">
              <a:latin typeface="Gilmer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Eugen Schindler	    </a:t>
            </a:r>
            <a:r>
              <a:rPr lang="en-US" dirty="0">
                <a:latin typeface="Gilmer" pitchFamily="2" charset="77"/>
              </a:rPr>
              <a:t>Canon Production Printing</a:t>
            </a:r>
            <a:endParaRPr lang="en-NL" dirty="0">
              <a:latin typeface="Gilmer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F2F17-266A-F0EB-DBF1-8F0534C4B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NL"/>
              <a:t>Team – Contact - More Info</a:t>
            </a:r>
            <a:endParaRPr lang="en-NL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0280FE5-CE8F-D673-E656-419967E71571}"/>
              </a:ext>
            </a:extLst>
          </p:cNvPr>
          <p:cNvSpPr txBox="1">
            <a:spLocks/>
          </p:cNvSpPr>
          <p:nvPr/>
        </p:nvSpPr>
        <p:spPr>
          <a:xfrm>
            <a:off x="661284" y="1661159"/>
            <a:ext cx="1762760" cy="486410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NL" sz="4400" b="1" i="0" kern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ilmer Bold" pitchFamily="2" charset="77"/>
                <a:ea typeface="+mj-ea"/>
                <a:cs typeface="+mj-cs"/>
              </a:defRPr>
            </a:lvl1pPr>
          </a:lstStyle>
          <a:p>
            <a:r>
              <a:rPr lang="en-GB" sz="2800" dirty="0"/>
              <a:t>Team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D94DA8-14B3-0678-2B7C-1005A6C51386}"/>
              </a:ext>
            </a:extLst>
          </p:cNvPr>
          <p:cNvSpPr txBox="1"/>
          <p:nvPr/>
        </p:nvSpPr>
        <p:spPr>
          <a:xfrm>
            <a:off x="661284" y="4294189"/>
            <a:ext cx="10890636" cy="2142171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none" rtlCol="0" anchor="t">
            <a:noAutofit/>
          </a:bodyPr>
          <a:lstStyle/>
          <a:p>
            <a:endParaRPr lang="en" sz="1400" b="1" dirty="0">
              <a:latin typeface="Gilmer Medium" pitchFamily="2" charset="77"/>
            </a:endParaRPr>
          </a:p>
          <a:p>
            <a:endParaRPr lang="en" sz="1600" b="1" dirty="0">
              <a:latin typeface="Gilmer Medium" pitchFamily="2" charset="77"/>
            </a:endParaRPr>
          </a:p>
          <a:p>
            <a:r>
              <a:rPr lang="en" sz="1600" b="1" dirty="0">
                <a:latin typeface="Gilmer Medium" pitchFamily="2" charset="77"/>
              </a:rPr>
              <a:t>Want to work with us: 	</a:t>
            </a:r>
            <a:r>
              <a:rPr lang="en-NL" sz="1600" b="1" dirty="0">
                <a:latin typeface="Gilmer Medium" pitchFamily="2" charset="77"/>
              </a:rPr>
              <a:t> 			Github:</a:t>
            </a:r>
            <a:endParaRPr lang="en" sz="1600" b="1" dirty="0">
              <a:latin typeface="Gilmer Medium" pitchFamily="2" charset="77"/>
            </a:endParaRPr>
          </a:p>
          <a:p>
            <a:r>
              <a:rPr lang="en" sz="1600" dirty="0">
                <a:solidFill>
                  <a:schemeClr val="hlink"/>
                </a:solidFill>
                <a:latin typeface="Gilmer" pitchFamily="2" charset="77"/>
                <a:hlinkClick r:id="rId2"/>
              </a:rPr>
              <a:t>info@lionweb.io</a:t>
            </a:r>
            <a:r>
              <a:rPr lang="en-NL" sz="1600" b="1" dirty="0">
                <a:solidFill>
                  <a:schemeClr val="hlink"/>
                </a:solidFill>
                <a:latin typeface="Gilmer Medium" pitchFamily="2" charset="77"/>
              </a:rPr>
              <a:t>					</a:t>
            </a:r>
            <a:r>
              <a:rPr lang="en-GB" sz="1600" dirty="0">
                <a:latin typeface="Gilmer" pitchFamily="2" charset="77"/>
                <a:hlinkClick r:id="rId3"/>
              </a:rPr>
              <a:t>https://github.com/LionWeb-io</a:t>
            </a:r>
            <a:r>
              <a:rPr lang="en-NL" sz="1600" dirty="0">
                <a:latin typeface="Gilmer" pitchFamily="2" charset="77"/>
              </a:rPr>
              <a:t> </a:t>
            </a:r>
          </a:p>
          <a:p>
            <a:endParaRPr lang="en-NL" sz="1600" b="1" dirty="0">
              <a:latin typeface="Gilmer Medium" pitchFamily="2" charset="77"/>
            </a:endParaRPr>
          </a:p>
          <a:p>
            <a:endParaRPr lang="en-NL" sz="1600" b="1" dirty="0">
              <a:latin typeface="Gilmer Medium" pitchFamily="2" charset="77"/>
            </a:endParaRPr>
          </a:p>
          <a:p>
            <a:r>
              <a:rPr lang="en" sz="1600" b="1" dirty="0">
                <a:latin typeface="Gilmer Medium" pitchFamily="2" charset="77"/>
              </a:rPr>
              <a:t>Want to follow us or use or implement LionWeb</a:t>
            </a:r>
            <a:r>
              <a:rPr lang="en-NL" sz="1600" b="1" dirty="0">
                <a:latin typeface="Gilmer Medium" pitchFamily="2" charset="77"/>
              </a:rPr>
              <a:t>:</a:t>
            </a:r>
          </a:p>
          <a:p>
            <a:pPr>
              <a:spcBef>
                <a:spcPts val="200"/>
              </a:spcBef>
            </a:pPr>
            <a:r>
              <a:rPr lang="en-GB" sz="1600" dirty="0">
                <a:effectLst/>
                <a:latin typeface="Gilmer" pitchFamily="2" charset="77"/>
                <a:hlinkClick r:id="rId4"/>
              </a:rPr>
              <a:t>https://join.slack.com/t/lionweb/shared_invite/zt-2k1k5bsv7-EvC2IABIgSxWrqJNVOZ0HQ</a:t>
            </a:r>
            <a:endParaRPr lang="en-GB" sz="1600" dirty="0">
              <a:effectLst/>
              <a:latin typeface="Gilmer" pitchFamily="2" charset="77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EB988E0-B9BF-FAD7-07A4-1C8A988E080B}"/>
              </a:ext>
            </a:extLst>
          </p:cNvPr>
          <p:cNvSpPr txBox="1">
            <a:spLocks/>
          </p:cNvSpPr>
          <p:nvPr/>
        </p:nvSpPr>
        <p:spPr>
          <a:xfrm>
            <a:off x="661284" y="4294189"/>
            <a:ext cx="1762760" cy="425131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NL" sz="4400" b="1" i="0" kern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ilmer Bold" pitchFamily="2" charset="77"/>
                <a:ea typeface="+mj-ea"/>
                <a:cs typeface="+mj-cs"/>
              </a:defRPr>
            </a:lvl1pPr>
          </a:lstStyle>
          <a:p>
            <a:r>
              <a:rPr lang="en-GB" sz="2000" dirty="0"/>
              <a:t>Contact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2A105D-BF2A-504B-A0B6-7F0D5A8DCFB8}"/>
              </a:ext>
            </a:extLst>
          </p:cNvPr>
          <p:cNvSpPr txBox="1"/>
          <p:nvPr/>
        </p:nvSpPr>
        <p:spPr>
          <a:xfrm>
            <a:off x="6619240" y="1661159"/>
            <a:ext cx="4932680" cy="2255522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numCol="1" spcCol="288000" rtlCol="0" anchor="t">
            <a:noAutofit/>
          </a:bodyPr>
          <a:lstStyle/>
          <a:p>
            <a:endParaRPr lang="en-US" b="1" dirty="0">
              <a:latin typeface="Gilmer Medium" pitchFamily="2" charset="77"/>
            </a:endParaRPr>
          </a:p>
          <a:p>
            <a:endParaRPr lang="en-US" b="1" dirty="0">
              <a:latin typeface="Gilmer Medium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Alex </a:t>
            </a:r>
            <a:r>
              <a:rPr lang="en-US" b="1" dirty="0" err="1">
                <a:latin typeface="Gilmer Medium" pitchFamily="2" charset="77"/>
              </a:rPr>
              <a:t>Shatalin</a:t>
            </a:r>
            <a:r>
              <a:rPr lang="en-US" b="1" dirty="0">
                <a:latin typeface="Gilmer Medium" pitchFamily="2" charset="77"/>
              </a:rPr>
              <a:t>	           </a:t>
            </a:r>
            <a:r>
              <a:rPr lang="en-US" dirty="0" err="1">
                <a:latin typeface="Gilmer" pitchFamily="2" charset="77"/>
              </a:rPr>
              <a:t>Jetbrains</a:t>
            </a:r>
            <a:r>
              <a:rPr lang="en-US" dirty="0">
                <a:latin typeface="Gilmer" pitchFamily="2" charset="77"/>
              </a:rPr>
              <a:t> (MPS)</a:t>
            </a:r>
            <a:endParaRPr lang="en-NL" dirty="0">
              <a:latin typeface="Gilmer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Niko </a:t>
            </a:r>
            <a:r>
              <a:rPr lang="en-US" b="1" dirty="0" err="1">
                <a:latin typeface="Gilmer Medium" pitchFamily="2" charset="77"/>
              </a:rPr>
              <a:t>Stotz</a:t>
            </a:r>
            <a:r>
              <a:rPr lang="en-US" b="1" dirty="0">
                <a:latin typeface="Gilmer Medium" pitchFamily="2" charset="77"/>
              </a:rPr>
              <a:t>	           </a:t>
            </a:r>
            <a:r>
              <a:rPr lang="en-US" dirty="0">
                <a:latin typeface="Gilmer" pitchFamily="2" charset="77"/>
              </a:rPr>
              <a:t>F1RE</a:t>
            </a:r>
          </a:p>
          <a:p>
            <a:r>
              <a:rPr lang="en-US" b="1" dirty="0">
                <a:latin typeface="Gilmer Medium" pitchFamily="2" charset="77"/>
              </a:rPr>
              <a:t>Federico </a:t>
            </a:r>
            <a:r>
              <a:rPr lang="en-US" b="1" dirty="0" err="1">
                <a:latin typeface="Gilmer Medium" pitchFamily="2" charset="77"/>
              </a:rPr>
              <a:t>Tomassetti</a:t>
            </a:r>
            <a:r>
              <a:rPr lang="en-US" b="1" dirty="0">
                <a:latin typeface="Gilmer Medium" pitchFamily="2" charset="77"/>
              </a:rPr>
              <a:t>          </a:t>
            </a:r>
            <a:r>
              <a:rPr lang="en-US" dirty="0" err="1">
                <a:latin typeface="Gilmer" pitchFamily="2" charset="77"/>
              </a:rPr>
              <a:t>Strumenta</a:t>
            </a:r>
            <a:r>
              <a:rPr lang="en-US" dirty="0">
                <a:latin typeface="Gilmer" pitchFamily="2" charset="77"/>
              </a:rPr>
              <a:t> (ANTLR)</a:t>
            </a:r>
            <a:endParaRPr lang="en-NL" dirty="0">
              <a:latin typeface="Gilmer" pitchFamily="2" charset="77"/>
            </a:endParaRPr>
          </a:p>
          <a:p>
            <a:r>
              <a:rPr lang="en-US" b="1" dirty="0">
                <a:latin typeface="Gilmer Medium" pitchFamily="2" charset="77"/>
              </a:rPr>
              <a:t>Markus </a:t>
            </a:r>
            <a:r>
              <a:rPr lang="en-US" b="1" dirty="0" err="1">
                <a:latin typeface="Gilmer Medium" pitchFamily="2" charset="77"/>
              </a:rPr>
              <a:t>Voelter</a:t>
            </a:r>
            <a:r>
              <a:rPr lang="en-US" b="1" dirty="0">
                <a:latin typeface="Gilmer Medium" pitchFamily="2" charset="77"/>
              </a:rPr>
              <a:t>	           </a:t>
            </a:r>
            <a:r>
              <a:rPr lang="en-US" dirty="0">
                <a:latin typeface="Gilmer" pitchFamily="2" charset="77"/>
              </a:rPr>
              <a:t>Freelancer</a:t>
            </a:r>
          </a:p>
          <a:p>
            <a:r>
              <a:rPr lang="en-US" b="1" dirty="0">
                <a:latin typeface="Gilmer Medium" pitchFamily="2" charset="77"/>
              </a:rPr>
              <a:t>Jos Warmer	           </a:t>
            </a:r>
            <a:r>
              <a:rPr lang="en-US" dirty="0">
                <a:latin typeface="Gilmer" pitchFamily="2" charset="77"/>
              </a:rPr>
              <a:t>Freelancer (Freon)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AF911B0-F74E-6B49-1BBB-2F956535C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36015D1-111A-2EFD-D627-4AC6E58E9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962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1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2163</TotalTime>
  <Words>398</Words>
  <Application>Microsoft Macintosh PowerPoint</Application>
  <PresentationFormat>Widescreen</PresentationFormat>
  <Paragraphs>113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Gill Sans MT</vt:lpstr>
      <vt:lpstr>Gilmer</vt:lpstr>
      <vt:lpstr>Gilmer Bold</vt:lpstr>
      <vt:lpstr>Gilmer Heavy</vt:lpstr>
      <vt:lpstr>Gilmer Medium</vt:lpstr>
      <vt:lpstr>Wingdings</vt:lpstr>
      <vt:lpstr>Office Theme</vt:lpstr>
      <vt:lpstr> The LionWeb Initiative</vt:lpstr>
      <vt:lpstr>Mission</vt:lpstr>
      <vt:lpstr>Why – Rationale</vt:lpstr>
      <vt:lpstr>How – Principles</vt:lpstr>
      <vt:lpstr>What – Done and Doing</vt:lpstr>
      <vt:lpstr>Reference Architecture</vt:lpstr>
      <vt:lpstr>Team – Contact - More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 Warmer</dc:creator>
  <cp:lastModifiedBy>Jos Warmer</cp:lastModifiedBy>
  <cp:revision>12</cp:revision>
  <dcterms:created xsi:type="dcterms:W3CDTF">2023-01-24T14:45:13Z</dcterms:created>
  <dcterms:modified xsi:type="dcterms:W3CDTF">2024-10-07T11:38:42Z</dcterms:modified>
</cp:coreProperties>
</file>